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28" autoAdjust="0"/>
    <p:restoredTop sz="94660"/>
  </p:normalViewPr>
  <p:slideViewPr>
    <p:cSldViewPr snapToGrid="0">
      <p:cViewPr>
        <p:scale>
          <a:sx n="80" d="100"/>
          <a:sy n="80" d="100"/>
        </p:scale>
        <p:origin x="1530"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5DB54E3-EC89-4F3F-8CAD-CE12E4CEBED9}" type="datetimeFigureOut">
              <a:rPr lang="fr-FR" smtClean="0"/>
              <a:t>02/05/2018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263759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5DB54E3-EC89-4F3F-8CAD-CE12E4CEBED9}" type="datetimeFigureOut">
              <a:rPr lang="fr-FR" smtClean="0"/>
              <a:t>02/05/2018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2493576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5DB54E3-EC89-4F3F-8CAD-CE12E4CEBED9}" type="datetimeFigureOut">
              <a:rPr lang="fr-FR" smtClean="0"/>
              <a:t>02/05/2018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3144001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5DB54E3-EC89-4F3F-8CAD-CE12E4CEBED9}" type="datetimeFigureOut">
              <a:rPr lang="fr-FR" smtClean="0"/>
              <a:t>02/05/2018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3754500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5DB54E3-EC89-4F3F-8CAD-CE12E4CEBED9}" type="datetimeFigureOut">
              <a:rPr lang="fr-FR" smtClean="0"/>
              <a:t>02/05/2018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365168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5DB54E3-EC89-4F3F-8CAD-CE12E4CEBED9}" type="datetimeFigureOut">
              <a:rPr lang="fr-FR" smtClean="0"/>
              <a:t>02/05/2018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1674507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5DB54E3-EC89-4F3F-8CAD-CE12E4CEBED9}" type="datetimeFigureOut">
              <a:rPr lang="fr-FR" smtClean="0"/>
              <a:t>02/05/2018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3583107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5DB54E3-EC89-4F3F-8CAD-CE12E4CEBED9}" type="datetimeFigureOut">
              <a:rPr lang="fr-FR" smtClean="0"/>
              <a:t>02/05/2018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955675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DB54E3-EC89-4F3F-8CAD-CE12E4CEBED9}" type="datetimeFigureOut">
              <a:rPr lang="fr-FR" smtClean="0"/>
              <a:t>02/05/2018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15085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25DB54E3-EC89-4F3F-8CAD-CE12E4CEBED9}" type="datetimeFigureOut">
              <a:rPr lang="fr-FR" smtClean="0"/>
              <a:t>02/05/2018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36649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25DB54E3-EC89-4F3F-8CAD-CE12E4CEBED9}" type="datetimeFigureOut">
              <a:rPr lang="fr-FR" smtClean="0"/>
              <a:t>02/05/2018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5992CDE-082B-4EE8-AD90-C9BC46AE3276}" type="slidenum">
              <a:rPr lang="fr-FR" smtClean="0"/>
              <a:t>‹N°›</a:t>
            </a:fld>
            <a:endParaRPr lang="fr-FR"/>
          </a:p>
        </p:txBody>
      </p:sp>
    </p:spTree>
    <p:extLst>
      <p:ext uri="{BB962C8B-B14F-4D97-AF65-F5344CB8AC3E}">
        <p14:creationId xmlns:p14="http://schemas.microsoft.com/office/powerpoint/2010/main" val="3087597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5DB54E3-EC89-4F3F-8CAD-CE12E4CEBED9}" type="datetimeFigureOut">
              <a:rPr lang="fr-FR" smtClean="0"/>
              <a:t>02/05/2018</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5992CDE-082B-4EE8-AD90-C9BC46AE3276}" type="slidenum">
              <a:rPr lang="fr-FR" smtClean="0"/>
              <a:t>‹N°›</a:t>
            </a:fld>
            <a:endParaRPr lang="fr-FR"/>
          </a:p>
        </p:txBody>
      </p:sp>
    </p:spTree>
    <p:extLst>
      <p:ext uri="{BB962C8B-B14F-4D97-AF65-F5344CB8AC3E}">
        <p14:creationId xmlns:p14="http://schemas.microsoft.com/office/powerpoint/2010/main" val="787578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helloasso.com/associations/polymere-laboratoire-d-idees/adhesions/adhesion-polymere-laboratoire-d-idees"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polymere-roubaix.com/" TargetMode="External"/><Relationship Id="rId5" Type="http://schemas.openxmlformats.org/officeDocument/2006/relationships/hyperlink" Target="mailto:polymererbx@gmail.com"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C50581-0EC1-4E7C-8658-83173D2460EB}"/>
              </a:ext>
            </a:extLst>
          </p:cNvPr>
          <p:cNvSpPr/>
          <p:nvPr/>
        </p:nvSpPr>
        <p:spPr>
          <a:xfrm>
            <a:off x="6185864" y="-16041"/>
            <a:ext cx="484813" cy="9978188"/>
          </a:xfrm>
          <a:prstGeom prst="rect">
            <a:avLst/>
          </a:prstGeom>
        </p:spPr>
        <p:txBody>
          <a:bodyPr vert="wordArtVert" wrap="square">
            <a:spAutoFit/>
          </a:bodyPr>
          <a:lstStyle/>
          <a:p>
            <a:pPr algn="ctr"/>
            <a:r>
              <a:rPr lang="fr-FR" sz="1662" b="1" dirty="0">
                <a:solidFill>
                  <a:schemeClr val="bg1">
                    <a:lumMod val="65000"/>
                  </a:schemeClr>
                </a:solidFill>
                <a:latin typeface="Courier New" panose="02070309020205020404" pitchFamily="49" charset="0"/>
                <a:cs typeface="Times New Roman" panose="02020603050405020304" pitchFamily="18" charset="0"/>
              </a:rPr>
              <a:t>La</a:t>
            </a:r>
            <a:r>
              <a:rPr lang="fr-FR" sz="1662" b="1" dirty="0">
                <a:solidFill>
                  <a:schemeClr val="bg1">
                    <a:lumMod val="65000"/>
                  </a:schemeClr>
                </a:solidFill>
                <a:latin typeface="Courier New" panose="02070309020205020404" pitchFamily="49" charset="0"/>
                <a:ea typeface="Times New Roman" panose="02020603050405020304" pitchFamily="18" charset="0"/>
                <a:cs typeface="Times New Roman" panose="02020603050405020304" pitchFamily="18" charset="0"/>
              </a:rPr>
              <a:t>boratoire d’innovation citoyenne</a:t>
            </a:r>
            <a:endParaRPr lang="fr-FR" sz="1662" dirty="0">
              <a:solidFill>
                <a:schemeClr val="bg1">
                  <a:lumMod val="65000"/>
                </a:schemeClr>
              </a:solidFill>
              <a:latin typeface="New York"/>
              <a:ea typeface="Times New Roman" panose="02020603050405020304" pitchFamily="18" charset="0"/>
              <a:cs typeface="Times New Roman" panose="02020603050405020304" pitchFamily="18" charset="0"/>
            </a:endParaRPr>
          </a:p>
        </p:txBody>
      </p:sp>
      <p:pic>
        <p:nvPicPr>
          <p:cNvPr id="6" name="Image 5" descr="Une image contenant intérieur&#10;&#10;Description générée avec un niveau de confiance élevé">
            <a:extLst>
              <a:ext uri="{FF2B5EF4-FFF2-40B4-BE49-F238E27FC236}">
                <a16:creationId xmlns:a16="http://schemas.microsoft.com/office/drawing/2014/main" id="{70C99499-D9EC-4EBF-8EC9-C97E6FAD63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8344" y="105275"/>
            <a:ext cx="3210950" cy="2914920"/>
          </a:xfrm>
          <a:prstGeom prst="rect">
            <a:avLst/>
          </a:prstGeom>
        </p:spPr>
      </p:pic>
      <p:sp>
        <p:nvSpPr>
          <p:cNvPr id="7" name="Zone de texte 1">
            <a:extLst>
              <a:ext uri="{FF2B5EF4-FFF2-40B4-BE49-F238E27FC236}">
                <a16:creationId xmlns:a16="http://schemas.microsoft.com/office/drawing/2014/main" id="{273F8B58-ADB6-4C2F-BDB7-F45467B25715}"/>
              </a:ext>
            </a:extLst>
          </p:cNvPr>
          <p:cNvSpPr txBox="1">
            <a:spLocks noChangeArrowheads="1"/>
          </p:cNvSpPr>
          <p:nvPr/>
        </p:nvSpPr>
        <p:spPr bwMode="auto">
          <a:xfrm rot="16200000">
            <a:off x="3926472" y="1314551"/>
            <a:ext cx="1022417" cy="32786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fr-FR" sz="4800" b="1" dirty="0">
                <a:solidFill>
                  <a:srgbClr val="C0C0C0"/>
                </a:solidFill>
                <a:effectLst/>
                <a:latin typeface="Courier New" panose="02070309020205020404" pitchFamily="49" charset="0"/>
                <a:ea typeface="Times New Roman" panose="02020603050405020304" pitchFamily="18" charset="0"/>
                <a:cs typeface="Times New Roman" panose="02020603050405020304" pitchFamily="18" charset="0"/>
              </a:rPr>
              <a:t>polymère</a:t>
            </a:r>
            <a:endParaRPr lang="fr-FR" sz="4800" dirty="0">
              <a:effectLst/>
              <a:latin typeface="New York"/>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2DF7B8B4-0E71-4D12-8A80-F49BFE52B01D}"/>
              </a:ext>
            </a:extLst>
          </p:cNvPr>
          <p:cNvSpPr/>
          <p:nvPr/>
        </p:nvSpPr>
        <p:spPr>
          <a:xfrm>
            <a:off x="2933700" y="3361237"/>
            <a:ext cx="2943225" cy="6142451"/>
          </a:xfrm>
          <a:prstGeom prst="rect">
            <a:avLst/>
          </a:prstGeom>
          <a:ln>
            <a:solidFill>
              <a:schemeClr val="bg1">
                <a:lumMod val="50000"/>
              </a:schemeClr>
            </a:solidFill>
            <a:prstDash val="dash"/>
          </a:ln>
        </p:spPr>
        <p:txBody>
          <a:bodyPr wrap="square">
            <a:spAutoFit/>
          </a:bodyPr>
          <a:lstStyle/>
          <a:p>
            <a:pPr algn="just">
              <a:lnSpc>
                <a:spcPct val="107000"/>
              </a:lnSpc>
              <a:spcAft>
                <a:spcPts val="800"/>
              </a:spcAft>
            </a:pPr>
            <a:r>
              <a:rPr lang="fr-FR" sz="800" b="1" dirty="0">
                <a:solidFill>
                  <a:schemeClr val="tx1">
                    <a:lumMod val="95000"/>
                    <a:lumOff val="5000"/>
                  </a:schemeClr>
                </a:solidFill>
                <a:latin typeface="Segoe UI Semilight" panose="020B0402040204020203" pitchFamily="34" charset="0"/>
                <a:ea typeface="Calibri" panose="020F0502020204030204" pitchFamily="34" charset="0"/>
                <a:cs typeface="Segoe UI Semilight" panose="020B0402040204020203" pitchFamily="34" charset="0"/>
              </a:rPr>
              <a:t>Laboratoire</a:t>
            </a:r>
            <a:r>
              <a:rPr lang="fr-FR" sz="800" dirty="0">
                <a:solidFill>
                  <a:schemeClr val="tx1">
                    <a:lumMod val="95000"/>
                    <a:lumOff val="5000"/>
                  </a:schemeClr>
                </a:solidFill>
                <a:latin typeface="Segoe UI Semilight" panose="020B0402040204020203" pitchFamily="34" charset="0"/>
                <a:ea typeface="Calibri" panose="020F0502020204030204" pitchFamily="34" charset="0"/>
                <a:cs typeface="Segoe UI Semilight" panose="020B0402040204020203" pitchFamily="34" charset="0"/>
              </a:rPr>
              <a:t> : </a:t>
            </a:r>
            <a:r>
              <a:rPr lang="fr-FR" sz="800" dirty="0">
                <a:solidFill>
                  <a:schemeClr val="bg1">
                    <a:lumMod val="50000"/>
                  </a:schemeClr>
                </a:solidFill>
                <a:latin typeface="Segoe UI Semilight" panose="020B0402040204020203" pitchFamily="34" charset="0"/>
                <a:ea typeface="Calibri" panose="020F0502020204030204" pitchFamily="34" charset="0"/>
                <a:cs typeface="Segoe UI Semilight" panose="020B0402040204020203" pitchFamily="34" charset="0"/>
              </a:rPr>
              <a:t>il s’agit de produire des connaissances sur le territoire Roubaix-Métropole, mais aussi de tester de nouvelles méthodologies citoyennes. Par « connaissances » nous entendons la convergence entre expertises citoyennes et recherches académiques selon diverses modalités :</a:t>
            </a:r>
          </a:p>
          <a:p>
            <a:pPr marL="800100" lvl="1" indent="-342900" algn="just">
              <a:lnSpc>
                <a:spcPct val="107000"/>
              </a:lnSpc>
              <a:spcAft>
                <a:spcPts val="600"/>
              </a:spcAft>
              <a:buFont typeface="Arial" panose="020B0604020202020204" pitchFamily="34" charset="0"/>
              <a:buChar char="•"/>
            </a:pPr>
            <a:r>
              <a:rPr lang="fr-FR" sz="800" b="1" dirty="0">
                <a:solidFill>
                  <a:schemeClr val="bg1">
                    <a:lumMod val="50000"/>
                  </a:schemeClr>
                </a:solidFill>
                <a:latin typeface="Segoe UI Semilight" panose="020B0402040204020203" pitchFamily="34" charset="0"/>
                <a:cs typeface="Segoe UI Semilight" panose="020B0402040204020203" pitchFamily="34" charset="0"/>
              </a:rPr>
              <a:t>« Chantiers » thématiques</a:t>
            </a:r>
            <a:r>
              <a:rPr lang="fr-FR" sz="800" dirty="0">
                <a:solidFill>
                  <a:schemeClr val="bg1">
                    <a:lumMod val="50000"/>
                  </a:schemeClr>
                </a:solidFill>
                <a:latin typeface="Segoe UI Semilight" panose="020B0402040204020203" pitchFamily="34" charset="0"/>
                <a:cs typeface="Segoe UI Semilight" panose="020B0402040204020203" pitchFamily="34" charset="0"/>
              </a:rPr>
              <a:t> ; sur un thème de travail donné, constitution d’une base de données, consultation d’experts académiques et citoyens en mode interview ou en mode table-ronde, focus-groups avec différentes catégories de citoyens  </a:t>
            </a:r>
          </a:p>
          <a:p>
            <a:pPr marL="800100" lvl="1" indent="-342900" algn="just">
              <a:lnSpc>
                <a:spcPct val="107000"/>
              </a:lnSpc>
              <a:spcAft>
                <a:spcPts val="600"/>
              </a:spcAft>
              <a:buFont typeface="Arial" panose="020B0604020202020204" pitchFamily="34" charset="0"/>
              <a:buChar char="•"/>
            </a:pPr>
            <a:r>
              <a:rPr lang="fr-FR" sz="800" b="1" dirty="0">
                <a:solidFill>
                  <a:schemeClr val="bg1">
                    <a:lumMod val="50000"/>
                  </a:schemeClr>
                </a:solidFill>
                <a:latin typeface="Segoe UI Semilight" panose="020B0402040204020203" pitchFamily="34" charset="0"/>
                <a:cs typeface="Segoe UI Semilight" panose="020B0402040204020203" pitchFamily="34" charset="0"/>
              </a:rPr>
              <a:t>Conférences publiques </a:t>
            </a:r>
            <a:r>
              <a:rPr lang="fr-FR" sz="800" dirty="0">
                <a:solidFill>
                  <a:schemeClr val="bg1">
                    <a:lumMod val="50000"/>
                  </a:schemeClr>
                </a:solidFill>
                <a:latin typeface="Segoe UI Semilight" panose="020B0402040204020203" pitchFamily="34" charset="0"/>
                <a:cs typeface="Segoe UI Semilight" panose="020B0402040204020203" pitchFamily="34" charset="0"/>
              </a:rPr>
              <a:t>associées à des séminaires de travail  </a:t>
            </a:r>
          </a:p>
          <a:p>
            <a:pPr marL="800100" lvl="1" indent="-342900" algn="just">
              <a:lnSpc>
                <a:spcPct val="107000"/>
              </a:lnSpc>
              <a:spcAft>
                <a:spcPts val="600"/>
              </a:spcAft>
              <a:buFont typeface="Arial" panose="020B0604020202020204" pitchFamily="34" charset="0"/>
              <a:buChar char="•"/>
            </a:pPr>
            <a:r>
              <a:rPr lang="fr-FR" sz="800" b="1" dirty="0">
                <a:solidFill>
                  <a:schemeClr val="bg1">
                    <a:lumMod val="50000"/>
                  </a:schemeClr>
                </a:solidFill>
                <a:latin typeface="Segoe UI Semilight" panose="020B0402040204020203" pitchFamily="34" charset="0"/>
                <a:cs typeface="Segoe UI Semilight" panose="020B0402040204020203" pitchFamily="34" charset="0"/>
              </a:rPr>
              <a:t>Restitution</a:t>
            </a:r>
            <a:r>
              <a:rPr lang="fr-FR" sz="800" dirty="0">
                <a:solidFill>
                  <a:schemeClr val="bg1">
                    <a:lumMod val="50000"/>
                  </a:schemeClr>
                </a:solidFill>
                <a:latin typeface="Segoe UI Semilight" panose="020B0402040204020203" pitchFamily="34" charset="0"/>
                <a:cs typeface="Segoe UI Semilight" panose="020B0402040204020203" pitchFamily="34" charset="0"/>
              </a:rPr>
              <a:t> du travail sous forme de notes de synthèse</a:t>
            </a:r>
          </a:p>
          <a:p>
            <a:pPr>
              <a:lnSpc>
                <a:spcPct val="107000"/>
              </a:lnSpc>
              <a:spcAft>
                <a:spcPts val="800"/>
              </a:spcAft>
            </a:pPr>
            <a:r>
              <a:rPr lang="fr-FR" sz="800"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800" dirty="0">
                <a:solidFill>
                  <a:schemeClr val="bg1">
                    <a:lumMod val="50000"/>
                  </a:schemeClr>
                </a:solidFill>
                <a:latin typeface="Segoe UI Semilight" panose="020B0402040204020203" pitchFamily="34" charset="0"/>
                <a:ea typeface="Calibri" panose="020F0502020204030204" pitchFamily="34" charset="0"/>
                <a:cs typeface="Segoe UI Semilight" panose="020B0402040204020203" pitchFamily="34" charset="0"/>
              </a:rPr>
              <a:t>Nous avons sélectionné les chantiers suivants :</a:t>
            </a:r>
          </a:p>
          <a:p>
            <a:pPr marL="800100" lvl="1" indent="-342900" algn="just">
              <a:lnSpc>
                <a:spcPct val="107000"/>
              </a:lnSpc>
              <a:spcAft>
                <a:spcPts val="600"/>
              </a:spcAft>
              <a:buFont typeface="Arial" panose="020B0604020202020204" pitchFamily="34" charset="0"/>
              <a:buChar char="•"/>
            </a:pPr>
            <a:r>
              <a:rPr lang="fr-FR" sz="800" dirty="0">
                <a:solidFill>
                  <a:schemeClr val="bg1">
                    <a:lumMod val="50000"/>
                  </a:schemeClr>
                </a:solidFill>
                <a:latin typeface="Segoe UI Semilight" panose="020B0402040204020203" pitchFamily="34" charset="0"/>
                <a:cs typeface="Segoe UI Semilight" panose="020B0402040204020203" pitchFamily="34" charset="0"/>
              </a:rPr>
              <a:t>Comprendre les grandes évolutions électorales du territoire de Roubaix-Métropole depuis 20 ans</a:t>
            </a:r>
          </a:p>
          <a:p>
            <a:pPr marL="800100" lvl="1" indent="-342900" algn="just">
              <a:lnSpc>
                <a:spcPct val="107000"/>
              </a:lnSpc>
              <a:spcAft>
                <a:spcPts val="600"/>
              </a:spcAft>
              <a:buFont typeface="Arial" panose="020B0604020202020204" pitchFamily="34" charset="0"/>
              <a:buChar char="•"/>
            </a:pPr>
            <a:r>
              <a:rPr lang="fr-FR" sz="800" dirty="0">
                <a:solidFill>
                  <a:schemeClr val="bg1">
                    <a:lumMod val="50000"/>
                  </a:schemeClr>
                </a:solidFill>
                <a:latin typeface="Segoe UI Semilight" panose="020B0402040204020203" pitchFamily="34" charset="0"/>
                <a:cs typeface="Segoe UI Semilight" panose="020B0402040204020203" pitchFamily="34" charset="0"/>
              </a:rPr>
              <a:t>Renouveler l’approche de la question de la sécurité en la croisant avec celles de l’économie grise, de l’attente d’autorité et de la conception citoyenne de la responsabilité</a:t>
            </a:r>
          </a:p>
          <a:p>
            <a:pPr marL="800100" lvl="1" indent="-342900" algn="just">
              <a:lnSpc>
                <a:spcPct val="107000"/>
              </a:lnSpc>
              <a:spcAft>
                <a:spcPts val="600"/>
              </a:spcAft>
              <a:buFont typeface="Arial" panose="020B0604020202020204" pitchFamily="34" charset="0"/>
              <a:buChar char="•"/>
            </a:pPr>
            <a:r>
              <a:rPr lang="fr-FR" sz="800" dirty="0">
                <a:solidFill>
                  <a:schemeClr val="bg1">
                    <a:lumMod val="50000"/>
                  </a:schemeClr>
                </a:solidFill>
                <a:latin typeface="Segoe UI Semilight" panose="020B0402040204020203" pitchFamily="34" charset="0"/>
                <a:cs typeface="Segoe UI Semilight" panose="020B0402040204020203" pitchFamily="34" charset="0"/>
              </a:rPr>
              <a:t>Proposer de nouvelles « architectures sociales » en lien avec la rénovation urbaine</a:t>
            </a:r>
          </a:p>
          <a:p>
            <a:pPr marL="800100" lvl="1" indent="-342900" algn="just">
              <a:lnSpc>
                <a:spcPct val="107000"/>
              </a:lnSpc>
              <a:spcAft>
                <a:spcPts val="600"/>
              </a:spcAft>
              <a:buFont typeface="Arial" panose="020B0604020202020204" pitchFamily="34" charset="0"/>
              <a:buChar char="•"/>
            </a:pPr>
            <a:r>
              <a:rPr lang="fr-FR" sz="800" dirty="0">
                <a:solidFill>
                  <a:schemeClr val="bg1">
                    <a:lumMod val="50000"/>
                  </a:schemeClr>
                </a:solidFill>
                <a:latin typeface="Segoe UI Semilight" panose="020B0402040204020203" pitchFamily="34" charset="0"/>
                <a:cs typeface="Segoe UI Semilight" panose="020B0402040204020203" pitchFamily="34" charset="0"/>
              </a:rPr>
              <a:t>Concevoir une stratégie de gestion du fait religieux dans un cadre laïque </a:t>
            </a:r>
          </a:p>
          <a:p>
            <a:pPr marL="800100" lvl="1" indent="-342900" algn="just">
              <a:lnSpc>
                <a:spcPct val="107000"/>
              </a:lnSpc>
              <a:spcAft>
                <a:spcPts val="600"/>
              </a:spcAft>
              <a:buFont typeface="Arial" panose="020B0604020202020204" pitchFamily="34" charset="0"/>
              <a:buChar char="•"/>
            </a:pPr>
            <a:r>
              <a:rPr lang="fr-FR" sz="800" dirty="0">
                <a:solidFill>
                  <a:schemeClr val="bg1">
                    <a:lumMod val="50000"/>
                  </a:schemeClr>
                </a:solidFill>
                <a:latin typeface="Segoe UI Semilight" panose="020B0402040204020203" pitchFamily="34" charset="0"/>
                <a:cs typeface="Segoe UI Semilight" panose="020B0402040204020203" pitchFamily="34" charset="0"/>
              </a:rPr>
              <a:t>Proposer de nouvelles formes de lutte contre la pauvreté et d’accès à des activités économiques   </a:t>
            </a:r>
          </a:p>
          <a:p>
            <a:pPr marL="0" lvl="1" algn="just">
              <a:lnSpc>
                <a:spcPct val="107000"/>
              </a:lnSpc>
              <a:spcAft>
                <a:spcPts val="800"/>
              </a:spcAft>
            </a:pPr>
            <a:endParaRPr lang="fr-FR" sz="800" b="1" dirty="0">
              <a:solidFill>
                <a:schemeClr val="tx1">
                  <a:lumMod val="95000"/>
                  <a:lumOff val="5000"/>
                </a:schemeClr>
              </a:solidFill>
              <a:latin typeface="Segoe UI Semilight" panose="020B0402040204020203" pitchFamily="34" charset="0"/>
              <a:ea typeface="Calibri" panose="020F0502020204030204" pitchFamily="34" charset="0"/>
              <a:cs typeface="Segoe UI Semilight" panose="020B0402040204020203" pitchFamily="34" charset="0"/>
            </a:endParaRPr>
          </a:p>
          <a:p>
            <a:pPr marL="0" lvl="1" algn="just">
              <a:lnSpc>
                <a:spcPct val="107000"/>
              </a:lnSpc>
              <a:spcAft>
                <a:spcPts val="800"/>
              </a:spcAft>
            </a:pPr>
            <a:r>
              <a:rPr lang="fr-FR" sz="800" b="1" dirty="0">
                <a:solidFill>
                  <a:schemeClr val="tx1">
                    <a:lumMod val="95000"/>
                    <a:lumOff val="5000"/>
                  </a:schemeClr>
                </a:solidFill>
                <a:latin typeface="Segoe UI Semilight" panose="020B0402040204020203" pitchFamily="34" charset="0"/>
                <a:ea typeface="Calibri" panose="020F0502020204030204" pitchFamily="34" charset="0"/>
                <a:cs typeface="Segoe UI Semilight" panose="020B0402040204020203" pitchFamily="34" charset="0"/>
              </a:rPr>
              <a:t>Innovation citoyenne</a:t>
            </a:r>
            <a:r>
              <a:rPr lang="fr-FR" sz="800" dirty="0">
                <a:solidFill>
                  <a:schemeClr val="tx1">
                    <a:lumMod val="95000"/>
                    <a:lumOff val="5000"/>
                  </a:schemeClr>
                </a:solidFill>
                <a:latin typeface="Segoe UI Semilight" panose="020B0402040204020203" pitchFamily="34" charset="0"/>
                <a:ea typeface="Calibri" panose="020F0502020204030204" pitchFamily="34" charset="0"/>
                <a:cs typeface="Segoe UI Semilight" panose="020B0402040204020203" pitchFamily="34" charset="0"/>
              </a:rPr>
              <a:t> : </a:t>
            </a:r>
            <a:r>
              <a:rPr lang="fr-FR" sz="800" dirty="0">
                <a:solidFill>
                  <a:schemeClr val="bg1">
                    <a:lumMod val="50000"/>
                  </a:schemeClr>
                </a:solidFill>
                <a:latin typeface="Segoe UI Semilight" panose="020B0402040204020203" pitchFamily="34" charset="0"/>
                <a:ea typeface="Calibri" panose="020F0502020204030204" pitchFamily="34" charset="0"/>
                <a:cs typeface="Segoe UI Semilight" panose="020B0402040204020203" pitchFamily="34" charset="0"/>
              </a:rPr>
              <a:t>nous pensons que de nouvelles méthodologies doivent être mobilisées pour produire de nouvelles connaissances, qui prennent en compte l’expertise d’usage des citoyens, de même qu’il faut tester de nouvelles méthodes pour réduire la fracture démocratique, qui se traduit par le déficit de crédibilité des institutions publiques, la rupture générationnelle dans le bénévolat associatif et l’abstention électorale et politique.</a:t>
            </a:r>
          </a:p>
        </p:txBody>
      </p:sp>
      <p:pic>
        <p:nvPicPr>
          <p:cNvPr id="10" name="Image 9">
            <a:extLst>
              <a:ext uri="{FF2B5EF4-FFF2-40B4-BE49-F238E27FC236}">
                <a16:creationId xmlns:a16="http://schemas.microsoft.com/office/drawing/2014/main" id="{0324C1DE-136E-4666-8D9C-4C36020EC3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599" y="8903369"/>
            <a:ext cx="751440" cy="754902"/>
          </a:xfrm>
          <a:prstGeom prst="rect">
            <a:avLst/>
          </a:prstGeom>
        </p:spPr>
      </p:pic>
    </p:spTree>
    <p:extLst>
      <p:ext uri="{BB962C8B-B14F-4D97-AF65-F5344CB8AC3E}">
        <p14:creationId xmlns:p14="http://schemas.microsoft.com/office/powerpoint/2010/main" val="1894381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DF7B8B4-0E71-4D12-8A80-F49BFE52B01D}"/>
              </a:ext>
            </a:extLst>
          </p:cNvPr>
          <p:cNvSpPr/>
          <p:nvPr/>
        </p:nvSpPr>
        <p:spPr>
          <a:xfrm>
            <a:off x="926040" y="1819097"/>
            <a:ext cx="5697474" cy="2052000"/>
          </a:xfrm>
          <a:prstGeom prst="rect">
            <a:avLst/>
          </a:prstGeom>
          <a:ln>
            <a:noFill/>
            <a:prstDash val="dash"/>
          </a:ln>
        </p:spPr>
        <p:txBody>
          <a:bodyPr wrap="square">
            <a:spAutoFit/>
          </a:bodyPr>
          <a:lstStyle/>
          <a:p>
            <a:r>
              <a:rPr lang="fr-FR" sz="1400" b="1" dirty="0">
                <a:solidFill>
                  <a:schemeClr val="bg1">
                    <a:lumMod val="65000"/>
                  </a:schemeClr>
                </a:solidFill>
                <a:latin typeface="Courier New" panose="02070309020205020404" pitchFamily="49" charset="0"/>
                <a:cs typeface="Courier New" panose="02070309020205020404" pitchFamily="49" charset="0"/>
              </a:rPr>
              <a:t>Le manifeste de polymère</a:t>
            </a:r>
            <a:endParaRPr lang="fr-FR" sz="1400" dirty="0">
              <a:solidFill>
                <a:schemeClr val="bg1">
                  <a:lumMod val="65000"/>
                </a:schemeClr>
              </a:solidFill>
              <a:latin typeface="Courier New" panose="02070309020205020404" pitchFamily="49" charset="0"/>
              <a:cs typeface="Courier New" panose="02070309020205020404" pitchFamily="49" charset="0"/>
            </a:endParaRPr>
          </a:p>
          <a:p>
            <a:r>
              <a:rPr lang="fr-FR" dirty="0"/>
              <a:t> </a:t>
            </a:r>
          </a:p>
          <a:p>
            <a:endParaRPr lang="fr-FR" dirty="0"/>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Des citoyens engagés ont décidé de créer Polymère. Ni parti politique, ni « club », </a:t>
            </a:r>
            <a:r>
              <a:rPr lang="fr-FR" sz="800" b="1" dirty="0">
                <a:solidFill>
                  <a:schemeClr val="bg1">
                    <a:lumMod val="50000"/>
                  </a:schemeClr>
                </a:solidFill>
                <a:latin typeface="Segoe UI Semilight" panose="020B0402040204020203" pitchFamily="34" charset="0"/>
                <a:cs typeface="Segoe UI Semilight" panose="020B0402040204020203" pitchFamily="34" charset="0"/>
              </a:rPr>
              <a:t>Polymère a pour ambition de faire renaître une parole politique nourrie de l’expertise des citoyens à Roubaix et dans les villes voisines</a:t>
            </a:r>
            <a:r>
              <a:rPr lang="fr-FR" sz="800" dirty="0">
                <a:solidFill>
                  <a:schemeClr val="bg1">
                    <a:lumMod val="50000"/>
                  </a:schemeClr>
                </a:solidFill>
                <a:latin typeface="Segoe UI Semilight" panose="020B0402040204020203" pitchFamily="34" charset="0"/>
                <a:cs typeface="Segoe UI Semilight" panose="020B0402040204020203" pitchFamily="34" charset="0"/>
              </a:rPr>
              <a:t>.</a:t>
            </a: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Pourquoi une telle initiative ? Parce que nous aimons Roubaix et son territoire sans sombrer dans un discours du déni ; parce que nous sommes inquiets face aux désordres et aux désastres, conséquences de la pauvreté et du chômage ; parce que la cohésion sociale est rongée par le séparatisme social et culturel. Parce que nous sommes effarés de la faiblesse du débat politique local fait d’anecdotes, d’égoïsmes, d’agressivité et de divisions. </a:t>
            </a:r>
          </a:p>
          <a:p>
            <a:pPr algn="just">
              <a:lnSpc>
                <a:spcPct val="107000"/>
              </a:lnSpc>
              <a:spcAft>
                <a:spcPts val="800"/>
              </a:spcAft>
            </a:pPr>
            <a:endParaRPr lang="fr-FR" sz="1000" dirty="0">
              <a:solidFill>
                <a:schemeClr val="bg1">
                  <a:lumMod val="50000"/>
                </a:schemeClr>
              </a:solidFill>
              <a:latin typeface="Segoe UI Semilight" panose="020B0402040204020203" pitchFamily="34" charset="0"/>
              <a:ea typeface="Calibri" panose="020F0502020204030204" pitchFamily="34" charset="0"/>
              <a:cs typeface="Segoe UI Semilight" panose="020B0402040204020203" pitchFamily="34" charset="0"/>
            </a:endParaRPr>
          </a:p>
        </p:txBody>
      </p:sp>
      <p:pic>
        <p:nvPicPr>
          <p:cNvPr id="10" name="Image 9">
            <a:extLst>
              <a:ext uri="{FF2B5EF4-FFF2-40B4-BE49-F238E27FC236}">
                <a16:creationId xmlns:a16="http://schemas.microsoft.com/office/drawing/2014/main" id="{0324C1DE-136E-4666-8D9C-4C36020EC3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599" y="8903369"/>
            <a:ext cx="751440" cy="754902"/>
          </a:xfrm>
          <a:prstGeom prst="rect">
            <a:avLst/>
          </a:prstGeom>
        </p:spPr>
      </p:pic>
      <p:sp>
        <p:nvSpPr>
          <p:cNvPr id="4" name="Rectangle 3">
            <a:extLst>
              <a:ext uri="{FF2B5EF4-FFF2-40B4-BE49-F238E27FC236}">
                <a16:creationId xmlns:a16="http://schemas.microsoft.com/office/drawing/2014/main" id="{579F654E-D7B0-4703-979D-ED1CB768BFE3}"/>
              </a:ext>
            </a:extLst>
          </p:cNvPr>
          <p:cNvSpPr/>
          <p:nvPr/>
        </p:nvSpPr>
        <p:spPr>
          <a:xfrm>
            <a:off x="926039" y="4161428"/>
            <a:ext cx="5697474" cy="4871205"/>
          </a:xfrm>
          <a:prstGeom prst="rect">
            <a:avLst/>
          </a:prstGeom>
          <a:ln>
            <a:solidFill>
              <a:schemeClr val="bg1">
                <a:lumMod val="50000"/>
              </a:schemeClr>
            </a:solidFill>
            <a:prstDash val="dash"/>
          </a:ln>
        </p:spPr>
        <p:txBody>
          <a:bodyPr wrap="square">
            <a:spAutoFit/>
          </a:bodyPr>
          <a:lstStyle/>
          <a:p>
            <a:pPr>
              <a:lnSpc>
                <a:spcPct val="107000"/>
              </a:lnSpc>
              <a:spcAft>
                <a:spcPts val="800"/>
              </a:spcAft>
            </a:pPr>
            <a:r>
              <a:rPr lang="fr-FR" sz="1400" b="1" dirty="0">
                <a:solidFill>
                  <a:schemeClr val="bg1">
                    <a:lumMod val="65000"/>
                  </a:schemeClr>
                </a:solidFill>
                <a:latin typeface="Courier New" panose="02070309020205020404" pitchFamily="49" charset="0"/>
                <a:cs typeface="Courier New" panose="02070309020205020404" pitchFamily="49" charset="0"/>
              </a:rPr>
              <a:t>Les actions, les membres…</a:t>
            </a:r>
          </a:p>
          <a:p>
            <a:pPr algn="just">
              <a:lnSpc>
                <a:spcPct val="107000"/>
              </a:lnSpc>
              <a:spcAft>
                <a:spcPts val="800"/>
              </a:spcAft>
            </a:pPr>
            <a:endParaRPr lang="fr-FR" sz="1000" dirty="0">
              <a:solidFill>
                <a:schemeClr val="bg1">
                  <a:lumMod val="50000"/>
                </a:schemeClr>
              </a:solidFill>
              <a:latin typeface="Segoe UI Semilight" panose="020B0402040204020203" pitchFamily="34" charset="0"/>
              <a:cs typeface="Segoe UI Semilight" panose="020B0402040204020203" pitchFamily="34" charset="0"/>
            </a:endParaRP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Dans cet esprit, </a:t>
            </a:r>
            <a:r>
              <a:rPr lang="fr-FR" sz="800" b="1" dirty="0">
                <a:solidFill>
                  <a:schemeClr val="bg1">
                    <a:lumMod val="50000"/>
                  </a:schemeClr>
                </a:solidFill>
                <a:latin typeface="Segoe UI Semilight" panose="020B0402040204020203" pitchFamily="34" charset="0"/>
                <a:cs typeface="Segoe UI Semilight" panose="020B0402040204020203" pitchFamily="34" charset="0"/>
              </a:rPr>
              <a:t>nous aborderons dans les deux ans qui viennent 4 grands sujets : </a:t>
            </a:r>
          </a:p>
          <a:p>
            <a:pPr lvl="0" algn="just">
              <a:lnSpc>
                <a:spcPct val="107000"/>
              </a:lnSpc>
              <a:spcAft>
                <a:spcPts val="800"/>
              </a:spcAft>
            </a:pPr>
            <a:r>
              <a:rPr lang="fr-FR" sz="800" b="1" dirty="0">
                <a:solidFill>
                  <a:schemeClr val="bg1">
                    <a:lumMod val="50000"/>
                  </a:schemeClr>
                </a:solidFill>
                <a:latin typeface="Segoe UI Semilight" panose="020B0402040204020203" pitchFamily="34" charset="0"/>
                <a:cs typeface="Segoe UI Semilight" panose="020B0402040204020203" pitchFamily="34" charset="0"/>
              </a:rPr>
              <a:t>Ordre et autorité : </a:t>
            </a:r>
            <a:r>
              <a:rPr lang="fr-FR" sz="800" dirty="0">
                <a:solidFill>
                  <a:schemeClr val="bg1">
                    <a:lumMod val="50000"/>
                  </a:schemeClr>
                </a:solidFill>
                <a:latin typeface="Segoe UI Semilight" panose="020B0402040204020203" pitchFamily="34" charset="0"/>
                <a:cs typeface="Segoe UI Semilight" panose="020B0402040204020203" pitchFamily="34" charset="0"/>
              </a:rPr>
              <a:t>les enjeux de respect des règles, de civilités et de sécurité</a:t>
            </a:r>
          </a:p>
          <a:p>
            <a:pPr lvl="0" algn="just">
              <a:lnSpc>
                <a:spcPct val="107000"/>
              </a:lnSpc>
              <a:spcAft>
                <a:spcPts val="800"/>
              </a:spcAft>
            </a:pPr>
            <a:r>
              <a:rPr lang="fr-FR" sz="800" b="1" dirty="0">
                <a:solidFill>
                  <a:schemeClr val="bg1">
                    <a:lumMod val="50000"/>
                  </a:schemeClr>
                </a:solidFill>
                <a:latin typeface="Segoe UI Semilight" panose="020B0402040204020203" pitchFamily="34" charset="0"/>
                <a:cs typeface="Segoe UI Semilight" panose="020B0402040204020203" pitchFamily="34" charset="0"/>
              </a:rPr>
              <a:t>Renouvellement urbain : </a:t>
            </a:r>
            <a:r>
              <a:rPr lang="fr-FR" sz="800" dirty="0">
                <a:solidFill>
                  <a:schemeClr val="bg1">
                    <a:lumMod val="50000"/>
                  </a:schemeClr>
                </a:solidFill>
                <a:latin typeface="Segoe UI Semilight" panose="020B0402040204020203" pitchFamily="34" charset="0"/>
                <a:cs typeface="Segoe UI Semilight" panose="020B0402040204020203" pitchFamily="34" charset="0"/>
              </a:rPr>
              <a:t>quel projet urbain pour organiser la transition durable, écologique et sociale ?</a:t>
            </a:r>
          </a:p>
          <a:p>
            <a:pPr lvl="0" algn="just">
              <a:lnSpc>
                <a:spcPct val="107000"/>
              </a:lnSpc>
              <a:spcAft>
                <a:spcPts val="800"/>
              </a:spcAft>
            </a:pPr>
            <a:r>
              <a:rPr lang="fr-FR" sz="800" b="1" dirty="0">
                <a:solidFill>
                  <a:schemeClr val="bg1">
                    <a:lumMod val="50000"/>
                  </a:schemeClr>
                </a:solidFill>
                <a:latin typeface="Segoe UI Semilight" panose="020B0402040204020203" pitchFamily="34" charset="0"/>
                <a:cs typeface="Segoe UI Semilight" panose="020B0402040204020203" pitchFamily="34" charset="0"/>
              </a:rPr>
              <a:t>Emplois et revenus : </a:t>
            </a:r>
            <a:r>
              <a:rPr lang="fr-FR" sz="800" dirty="0">
                <a:solidFill>
                  <a:schemeClr val="bg1">
                    <a:lumMod val="50000"/>
                  </a:schemeClr>
                </a:solidFill>
                <a:latin typeface="Segoe UI Semilight" panose="020B0402040204020203" pitchFamily="34" charset="0"/>
                <a:cs typeface="Segoe UI Semilight" panose="020B0402040204020203" pitchFamily="34" charset="0"/>
              </a:rPr>
              <a:t>contre le chômage et la pauvreté, comment prendre en compte revenu de base, création d’activités, poids de l’économie informelle et besoins de formation ? </a:t>
            </a:r>
          </a:p>
          <a:p>
            <a:pPr lvl="0" algn="just">
              <a:lnSpc>
                <a:spcPct val="107000"/>
              </a:lnSpc>
              <a:spcAft>
                <a:spcPts val="800"/>
              </a:spcAft>
            </a:pPr>
            <a:r>
              <a:rPr lang="fr-FR" sz="800" b="1" dirty="0">
                <a:solidFill>
                  <a:schemeClr val="bg1">
                    <a:lumMod val="50000"/>
                  </a:schemeClr>
                </a:solidFill>
                <a:latin typeface="Segoe UI Semilight" panose="020B0402040204020203" pitchFamily="34" charset="0"/>
                <a:cs typeface="Segoe UI Semilight" panose="020B0402040204020203" pitchFamily="34" charset="0"/>
              </a:rPr>
              <a:t>Laïcité et religions</a:t>
            </a:r>
            <a:r>
              <a:rPr lang="fr-FR" sz="800" dirty="0">
                <a:solidFill>
                  <a:schemeClr val="bg1">
                    <a:lumMod val="50000"/>
                  </a:schemeClr>
                </a:solidFill>
                <a:latin typeface="Segoe UI Semilight" panose="020B0402040204020203" pitchFamily="34" charset="0"/>
                <a:cs typeface="Segoe UI Semilight" panose="020B0402040204020203" pitchFamily="34" charset="0"/>
              </a:rPr>
              <a:t>, quelles règles communes construire, comment lutter contre toutes les formes de racisme et comment prévenir la radicalisation ?</a:t>
            </a: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Sur chaque thème, nous prendrons en considération l’enjeu de la démocratie et de la participation ; Fabriquer ensemble plutôt que penser pour ! </a:t>
            </a: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Nous allons organiser des temps d’échanges démocratiques, participatifs et ludiques en nous appuyant d’abord sur l’expérience des citoyens. Nous accueillerons aussi des acteurs et des personnalités engagées sur d’autres territoires pour enrichir nos travaux, ainsi que des chercheurs sur des commandes citoyennes.</a:t>
            </a: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Se donner de l’air, ouvrir des perspectives, définir autant que nous le pouvons l’intérêt général, voilà notre ambition. Aussi, nous ne commenterons pas l’actualité et aurons à cœur de privilégier la bienveillance et le respect.  Fidèles aux valeurs historiques d’humanisme et de solidarité, nous sommes ouverts à toutes les contributions qui se reconnaissent dans notre démarche. </a:t>
            </a: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Février 2017</a:t>
            </a:r>
          </a:p>
          <a:p>
            <a:pPr algn="just">
              <a:lnSpc>
                <a:spcPct val="107000"/>
              </a:lnSpc>
              <a:spcAft>
                <a:spcPts val="800"/>
              </a:spcAft>
            </a:pPr>
            <a:r>
              <a:rPr lang="fr-FR" sz="800" b="1" dirty="0">
                <a:solidFill>
                  <a:schemeClr val="bg1">
                    <a:lumMod val="50000"/>
                  </a:schemeClr>
                </a:solidFill>
                <a:latin typeface="Segoe UI Semilight" panose="020B0402040204020203" pitchFamily="34" charset="0"/>
                <a:cs typeface="Segoe UI Semilight" panose="020B0402040204020203" pitchFamily="34" charset="0"/>
              </a:rPr>
              <a:t>Premiers signataires</a:t>
            </a: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Karima BOUDAOUD, Dalila CHERIGUI, Elisabeth DAGNEAUX-CHAMBRE, Michel DAVID, Eve FLAMENT, Jacques FONTAINE, Farida GHOUL, Luc HOSSEPIED, Mylène KHALD, Djamel KERROUCHE, Jérôme KLIMSZA, Stéphanie LAMARCHE-PALMIER, Yassir MENCHELLOUKH, Tarik MRABET, Richard OLSZEWSKI, Khalil PATEL, Charles POVOAS, Sylvain PRANDI, Christophe SIMONE, Gérard VANSPEYBROUCK, Alain VANTROYS, Georges VOIX , Thibaut VULLIN, </a:t>
            </a:r>
            <a:r>
              <a:rPr lang="fr-FR" sz="800" dirty="0" err="1">
                <a:solidFill>
                  <a:schemeClr val="bg1">
                    <a:lumMod val="50000"/>
                  </a:schemeClr>
                </a:solidFill>
                <a:latin typeface="Segoe UI Semilight" panose="020B0402040204020203" pitchFamily="34" charset="0"/>
                <a:cs typeface="Segoe UI Semilight" panose="020B0402040204020203" pitchFamily="34" charset="0"/>
              </a:rPr>
              <a:t>Abdelouahab</a:t>
            </a:r>
            <a:r>
              <a:rPr lang="fr-FR" sz="800" dirty="0">
                <a:solidFill>
                  <a:schemeClr val="bg1">
                    <a:lumMod val="50000"/>
                  </a:schemeClr>
                </a:solidFill>
                <a:latin typeface="Segoe UI Semilight" panose="020B0402040204020203" pitchFamily="34" charset="0"/>
                <a:cs typeface="Segoe UI Semilight" panose="020B0402040204020203" pitchFamily="34" charset="0"/>
              </a:rPr>
              <a:t> ZAHRI …</a:t>
            </a:r>
          </a:p>
          <a:p>
            <a:pPr algn="just">
              <a:lnSpc>
                <a:spcPct val="107000"/>
              </a:lnSpc>
              <a:spcAft>
                <a:spcPts val="800"/>
              </a:spcAft>
            </a:pPr>
            <a:endParaRPr lang="fr-FR" sz="1000" dirty="0">
              <a:solidFill>
                <a:schemeClr val="bg1">
                  <a:lumMod val="50000"/>
                </a:schemeClr>
              </a:solidFill>
              <a:latin typeface="Segoe UI Semilight" panose="020B0402040204020203" pitchFamily="34" charset="0"/>
              <a:ea typeface="Calibri" panose="020F0502020204030204" pitchFamily="34" charset="0"/>
              <a:cs typeface="Segoe UI Semilight" panose="020B0402040204020203" pitchFamily="34" charset="0"/>
            </a:endParaRPr>
          </a:p>
        </p:txBody>
      </p:sp>
      <p:cxnSp>
        <p:nvCxnSpPr>
          <p:cNvPr id="7" name="Connecteur : en angle 6">
            <a:extLst>
              <a:ext uri="{FF2B5EF4-FFF2-40B4-BE49-F238E27FC236}">
                <a16:creationId xmlns:a16="http://schemas.microsoft.com/office/drawing/2014/main" id="{7A4394C4-0156-4F8E-A08F-FCC164135252}"/>
              </a:ext>
            </a:extLst>
          </p:cNvPr>
          <p:cNvCxnSpPr>
            <a:cxnSpLocks/>
          </p:cNvCxnSpPr>
          <p:nvPr/>
        </p:nvCxnSpPr>
        <p:spPr>
          <a:xfrm flipV="1">
            <a:off x="4381500" y="2781300"/>
            <a:ext cx="4476750" cy="685801"/>
          </a:xfrm>
          <a:prstGeom prst="bentConnector3">
            <a:avLst>
              <a:gd name="adj1" fmla="val 51915"/>
            </a:avLst>
          </a:prstGeom>
          <a:ln w="19050">
            <a:solidFill>
              <a:srgbClr val="C00000"/>
            </a:solidFill>
            <a:prstDash val="lgDash"/>
          </a:ln>
          <a:effectLst>
            <a:outerShdw blurRad="50800" dist="12700" dir="2700000" algn="tl" rotWithShape="0">
              <a:prstClr val="black">
                <a:alpha val="50000"/>
              </a:prstClr>
            </a:outerShdw>
          </a:effectLst>
        </p:spPr>
        <p:style>
          <a:lnRef idx="1">
            <a:schemeClr val="accent2"/>
          </a:lnRef>
          <a:fillRef idx="0">
            <a:schemeClr val="accent2"/>
          </a:fillRef>
          <a:effectRef idx="0">
            <a:schemeClr val="accent2"/>
          </a:effectRef>
          <a:fontRef idx="minor">
            <a:schemeClr val="tx1"/>
          </a:fontRef>
        </p:style>
      </p:cxnSp>
      <p:sp>
        <p:nvSpPr>
          <p:cNvPr id="16" name="Ellipse 15">
            <a:extLst>
              <a:ext uri="{FF2B5EF4-FFF2-40B4-BE49-F238E27FC236}">
                <a16:creationId xmlns:a16="http://schemas.microsoft.com/office/drawing/2014/main" id="{CB38C7B9-E758-4F82-80CF-7ED8E57A1674}"/>
              </a:ext>
            </a:extLst>
          </p:cNvPr>
          <p:cNvSpPr>
            <a:spLocks noChangeAspect="1"/>
          </p:cNvSpPr>
          <p:nvPr/>
        </p:nvSpPr>
        <p:spPr>
          <a:xfrm>
            <a:off x="6603900" y="2671002"/>
            <a:ext cx="216000" cy="220595"/>
          </a:xfrm>
          <a:prstGeom prst="ellipse">
            <a:avLst/>
          </a:prstGeom>
          <a:solidFill>
            <a:srgbClr val="C00000"/>
          </a:solidFill>
          <a:ln>
            <a:noFill/>
          </a:ln>
          <a:scene3d>
            <a:camera prst="orthographicFront"/>
            <a:lightRig rig="threePt" dir="t">
              <a:rot lat="0" lon="0" rev="14400000"/>
            </a:lightRig>
          </a:scene3d>
          <a:sp3d>
            <a:bevelT w="222250"/>
            <a:bevelB w="0" h="0"/>
            <a:contourClr>
              <a:srgbClr val="C00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 name="Connecteur droit 17">
            <a:extLst>
              <a:ext uri="{FF2B5EF4-FFF2-40B4-BE49-F238E27FC236}">
                <a16:creationId xmlns:a16="http://schemas.microsoft.com/office/drawing/2014/main" id="{55AD72E1-D120-41AA-A613-69BCF817FAD3}"/>
              </a:ext>
            </a:extLst>
          </p:cNvPr>
          <p:cNvCxnSpPr>
            <a:cxnSpLocks/>
          </p:cNvCxnSpPr>
          <p:nvPr/>
        </p:nvCxnSpPr>
        <p:spPr>
          <a:xfrm flipH="1">
            <a:off x="923925" y="1638300"/>
            <a:ext cx="2114" cy="1836807"/>
          </a:xfrm>
          <a:prstGeom prst="line">
            <a:avLst/>
          </a:prstGeom>
          <a:ln w="19050">
            <a:solidFill>
              <a:srgbClr val="C00000"/>
            </a:solidFill>
            <a:prstDash val="lgDash"/>
          </a:ln>
          <a:effectLst>
            <a:outerShdw blurRad="50800" dist="12700" dir="2700000" algn="tl" rotWithShape="0">
              <a:prstClr val="black">
                <a:alpha val="50000"/>
              </a:prstClr>
            </a:outerShdw>
          </a:effectLst>
        </p:spPr>
        <p:style>
          <a:lnRef idx="1">
            <a:schemeClr val="accent1"/>
          </a:lnRef>
          <a:fillRef idx="0">
            <a:schemeClr val="accent1"/>
          </a:fillRef>
          <a:effectRef idx="0">
            <a:schemeClr val="accent1"/>
          </a:effectRef>
          <a:fontRef idx="minor">
            <a:schemeClr val="tx1"/>
          </a:fontRef>
        </p:style>
      </p:cxnSp>
      <p:sp>
        <p:nvSpPr>
          <p:cNvPr id="17" name="Ellipse 16">
            <a:extLst>
              <a:ext uri="{FF2B5EF4-FFF2-40B4-BE49-F238E27FC236}">
                <a16:creationId xmlns:a16="http://schemas.microsoft.com/office/drawing/2014/main" id="{DEBC7B52-2425-48F5-A136-D0A1FB514F9F}"/>
              </a:ext>
            </a:extLst>
          </p:cNvPr>
          <p:cNvSpPr>
            <a:spLocks noChangeAspect="1"/>
          </p:cNvSpPr>
          <p:nvPr/>
        </p:nvSpPr>
        <p:spPr>
          <a:xfrm>
            <a:off x="825450" y="1508103"/>
            <a:ext cx="216000" cy="220595"/>
          </a:xfrm>
          <a:prstGeom prst="ellipse">
            <a:avLst/>
          </a:prstGeom>
          <a:solidFill>
            <a:srgbClr val="C00000"/>
          </a:solidFill>
          <a:ln>
            <a:noFill/>
          </a:ln>
          <a:scene3d>
            <a:camera prst="orthographicFront"/>
            <a:lightRig rig="threePt" dir="t">
              <a:rot lat="0" lon="0" rev="14400000"/>
            </a:lightRig>
          </a:scene3d>
          <a:sp3d>
            <a:bevelT w="222250"/>
            <a:bevelB w="0" h="0"/>
            <a:contourClr>
              <a:srgbClr val="C00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89183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C50581-0EC1-4E7C-8658-83173D2460EB}"/>
              </a:ext>
            </a:extLst>
          </p:cNvPr>
          <p:cNvSpPr/>
          <p:nvPr/>
        </p:nvSpPr>
        <p:spPr>
          <a:xfrm>
            <a:off x="6185864" y="-16041"/>
            <a:ext cx="484813" cy="9978188"/>
          </a:xfrm>
          <a:prstGeom prst="rect">
            <a:avLst/>
          </a:prstGeom>
        </p:spPr>
        <p:txBody>
          <a:bodyPr vert="wordArtVert" wrap="square">
            <a:spAutoFit/>
          </a:bodyPr>
          <a:lstStyle/>
          <a:p>
            <a:pPr algn="ctr"/>
            <a:r>
              <a:rPr lang="fr-FR" sz="1662" b="1" dirty="0">
                <a:solidFill>
                  <a:schemeClr val="bg1">
                    <a:lumMod val="65000"/>
                  </a:schemeClr>
                </a:solidFill>
                <a:latin typeface="Courier New" panose="02070309020205020404" pitchFamily="49" charset="0"/>
                <a:cs typeface="Times New Roman" panose="02020603050405020304" pitchFamily="18" charset="0"/>
              </a:rPr>
              <a:t>La</a:t>
            </a:r>
            <a:r>
              <a:rPr lang="fr-FR" sz="1662" b="1" dirty="0">
                <a:solidFill>
                  <a:schemeClr val="bg1">
                    <a:lumMod val="65000"/>
                  </a:schemeClr>
                </a:solidFill>
                <a:latin typeface="Courier New" panose="02070309020205020404" pitchFamily="49" charset="0"/>
                <a:ea typeface="Times New Roman" panose="02020603050405020304" pitchFamily="18" charset="0"/>
                <a:cs typeface="Times New Roman" panose="02020603050405020304" pitchFamily="18" charset="0"/>
              </a:rPr>
              <a:t>boratoire d’innovation citoyenne</a:t>
            </a:r>
            <a:endParaRPr lang="fr-FR" sz="1662" dirty="0">
              <a:solidFill>
                <a:schemeClr val="bg1">
                  <a:lumMod val="65000"/>
                </a:schemeClr>
              </a:solidFill>
              <a:latin typeface="New York"/>
              <a:ea typeface="Times New Roman" panose="02020603050405020304" pitchFamily="18" charset="0"/>
              <a:cs typeface="Times New Roman" panose="02020603050405020304" pitchFamily="18" charset="0"/>
            </a:endParaRPr>
          </a:p>
        </p:txBody>
      </p:sp>
      <p:pic>
        <p:nvPicPr>
          <p:cNvPr id="6" name="Image 5" descr="Une image contenant intérieur&#10;&#10;Description générée avec un niveau de confiance élevé">
            <a:extLst>
              <a:ext uri="{FF2B5EF4-FFF2-40B4-BE49-F238E27FC236}">
                <a16:creationId xmlns:a16="http://schemas.microsoft.com/office/drawing/2014/main" id="{70C99499-D9EC-4EBF-8EC9-C97E6FAD63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5494" y="105275"/>
            <a:ext cx="3210950" cy="2914920"/>
          </a:xfrm>
          <a:prstGeom prst="rect">
            <a:avLst/>
          </a:prstGeom>
        </p:spPr>
      </p:pic>
      <p:sp>
        <p:nvSpPr>
          <p:cNvPr id="7" name="Zone de texte 1">
            <a:extLst>
              <a:ext uri="{FF2B5EF4-FFF2-40B4-BE49-F238E27FC236}">
                <a16:creationId xmlns:a16="http://schemas.microsoft.com/office/drawing/2014/main" id="{273F8B58-ADB6-4C2F-BDB7-F45467B25715}"/>
              </a:ext>
            </a:extLst>
          </p:cNvPr>
          <p:cNvSpPr txBox="1">
            <a:spLocks noChangeArrowheads="1"/>
          </p:cNvSpPr>
          <p:nvPr/>
        </p:nvSpPr>
        <p:spPr bwMode="auto">
          <a:xfrm rot="16200000">
            <a:off x="3861529" y="1196010"/>
            <a:ext cx="1022417" cy="36120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fr-FR" sz="4800" b="1" dirty="0">
                <a:solidFill>
                  <a:srgbClr val="C0C0C0"/>
                </a:solidFill>
                <a:effectLst/>
                <a:latin typeface="Courier New" panose="02070309020205020404" pitchFamily="49" charset="0"/>
                <a:ea typeface="Times New Roman" panose="02020603050405020304" pitchFamily="18" charset="0"/>
                <a:cs typeface="Times New Roman" panose="02020603050405020304" pitchFamily="18" charset="0"/>
              </a:rPr>
              <a:t>polymère</a:t>
            </a:r>
            <a:endParaRPr lang="fr-FR" sz="4800" dirty="0">
              <a:effectLst/>
              <a:latin typeface="New York"/>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40D372A4-E3F9-4525-8827-D6505BE1881A}"/>
              </a:ext>
            </a:extLst>
          </p:cNvPr>
          <p:cNvSpPr/>
          <p:nvPr/>
        </p:nvSpPr>
        <p:spPr>
          <a:xfrm>
            <a:off x="238126" y="6537200"/>
            <a:ext cx="5553791" cy="2523768"/>
          </a:xfrm>
          <a:prstGeom prst="rect">
            <a:avLst/>
          </a:prstGeom>
          <a:ln>
            <a:solidFill>
              <a:schemeClr val="bg1">
                <a:lumMod val="50000"/>
              </a:schemeClr>
            </a:solidFill>
            <a:prstDash val="dash"/>
          </a:ln>
        </p:spPr>
        <p:txBody>
          <a:bodyPr wrap="square">
            <a:spAutoFit/>
          </a:bodyPr>
          <a:lstStyle/>
          <a:p>
            <a:pPr algn="r"/>
            <a:r>
              <a:rPr lang="fr-FR" sz="1400" b="1" dirty="0">
                <a:solidFill>
                  <a:schemeClr val="bg1">
                    <a:lumMod val="65000"/>
                  </a:schemeClr>
                </a:solidFill>
                <a:latin typeface="Courier New" panose="02070309020205020404" pitchFamily="49" charset="0"/>
                <a:cs typeface="Courier New" panose="02070309020205020404" pitchFamily="49" charset="0"/>
              </a:rPr>
              <a:t>Un projet emblématique et fédérateur</a:t>
            </a:r>
          </a:p>
          <a:p>
            <a:endParaRPr lang="fr-FR" dirty="0"/>
          </a:p>
          <a:p>
            <a:endParaRPr lang="fr-FR" dirty="0"/>
          </a:p>
          <a:p>
            <a:endParaRPr lang="fr-FR" dirty="0"/>
          </a:p>
          <a:p>
            <a:endParaRPr lang="fr-FR" dirty="0"/>
          </a:p>
          <a:p>
            <a:endParaRPr lang="fr-FR" sz="800" dirty="0">
              <a:solidFill>
                <a:schemeClr val="bg1">
                  <a:lumMod val="50000"/>
                </a:schemeClr>
              </a:solidFill>
              <a:latin typeface="Segoe UI Semilight" panose="020B0402040204020203" pitchFamily="34" charset="0"/>
              <a:cs typeface="Segoe UI Semilight" panose="020B0402040204020203" pitchFamily="34" charset="0"/>
            </a:endParaRPr>
          </a:p>
          <a:p>
            <a:pPr algn="just"/>
            <a:r>
              <a:rPr lang="fr-FR" sz="800" dirty="0">
                <a:solidFill>
                  <a:schemeClr val="bg1">
                    <a:lumMod val="50000"/>
                  </a:schemeClr>
                </a:solidFill>
                <a:latin typeface="Segoe UI Semilight" panose="020B0402040204020203" pitchFamily="34" charset="0"/>
                <a:cs typeface="Segoe UI Semilight" panose="020B0402040204020203" pitchFamily="34" charset="0"/>
              </a:rPr>
              <a:t>« La Belle Journée » est un temps fort et festif, de réflexion et d’expérimentation citoyennes, animé par un collectif autour d’un thème. </a:t>
            </a:r>
          </a:p>
          <a:p>
            <a:pPr algn="just"/>
            <a:r>
              <a:rPr lang="fr-FR" sz="800" dirty="0">
                <a:solidFill>
                  <a:schemeClr val="bg1">
                    <a:lumMod val="50000"/>
                  </a:schemeClr>
                </a:solidFill>
                <a:latin typeface="Segoe UI Semilight" panose="020B0402040204020203" pitchFamily="34" charset="0"/>
                <a:cs typeface="Segoe UI Semilight" panose="020B0402040204020203" pitchFamily="34" charset="0"/>
              </a:rPr>
              <a:t>Polymère a réalisé en 2017 à La Condition Publique une première édition, autour de la thématique suivante : la transition écologique. Au programme : fabrication d’une </a:t>
            </a:r>
            <a:r>
              <a:rPr lang="fr-FR" sz="800" dirty="0" err="1">
                <a:solidFill>
                  <a:schemeClr val="bg1">
                    <a:lumMod val="50000"/>
                  </a:schemeClr>
                </a:solidFill>
                <a:latin typeface="Segoe UI Semilight" panose="020B0402040204020203" pitchFamily="34" charset="0"/>
                <a:cs typeface="Segoe UI Semilight" panose="020B0402040204020203" pitchFamily="34" charset="0"/>
              </a:rPr>
              <a:t>discosoupe</a:t>
            </a:r>
            <a:r>
              <a:rPr lang="fr-FR" sz="800" dirty="0">
                <a:solidFill>
                  <a:schemeClr val="bg1">
                    <a:lumMod val="50000"/>
                  </a:schemeClr>
                </a:solidFill>
                <a:latin typeface="Segoe UI Semilight" panose="020B0402040204020203" pitchFamily="34" charset="0"/>
                <a:cs typeface="Segoe UI Semilight" panose="020B0402040204020203" pitchFamily="34" charset="0"/>
              </a:rPr>
              <a:t>, </a:t>
            </a:r>
            <a:r>
              <a:rPr lang="fr-FR" sz="800" dirty="0" err="1">
                <a:solidFill>
                  <a:schemeClr val="bg1">
                    <a:lumMod val="50000"/>
                  </a:schemeClr>
                </a:solidFill>
                <a:latin typeface="Segoe UI Semilight" panose="020B0402040204020203" pitchFamily="34" charset="0"/>
                <a:cs typeface="Segoe UI Semilight" panose="020B0402040204020203" pitchFamily="34" charset="0"/>
              </a:rPr>
              <a:t>testing</a:t>
            </a:r>
            <a:r>
              <a:rPr lang="fr-FR" sz="800" dirty="0">
                <a:solidFill>
                  <a:schemeClr val="bg1">
                    <a:lumMod val="50000"/>
                  </a:schemeClr>
                </a:solidFill>
                <a:latin typeface="Segoe UI Semilight" panose="020B0402040204020203" pitchFamily="34" charset="0"/>
                <a:cs typeface="Segoe UI Semilight" panose="020B0402040204020203" pitchFamily="34" charset="0"/>
              </a:rPr>
              <a:t> d’outils démocratiques (atelier Lego), buvette solidaire, musique… </a:t>
            </a:r>
          </a:p>
          <a:p>
            <a:pPr algn="just"/>
            <a:r>
              <a:rPr lang="fr-FR" sz="800" dirty="0">
                <a:solidFill>
                  <a:schemeClr val="bg1">
                    <a:lumMod val="50000"/>
                  </a:schemeClr>
                </a:solidFill>
                <a:latin typeface="Segoe UI Semilight" panose="020B0402040204020203" pitchFamily="34" charset="0"/>
                <a:cs typeface="Segoe UI Semilight" panose="020B0402040204020203" pitchFamily="34" charset="0"/>
              </a:rPr>
              <a:t>En 2018, après une soupe préparée et dégustée ensemble, nous partagerons expériences et idées sur « Habiter en transition » avec des focus sur l’hospitalité, les « angles de rue » et les occupations temporaires de friches. </a:t>
            </a:r>
          </a:p>
          <a:p>
            <a:r>
              <a:rPr lang="fr-FR" sz="800" dirty="0">
                <a:solidFill>
                  <a:schemeClr val="bg1">
                    <a:lumMod val="50000"/>
                  </a:schemeClr>
                </a:solidFill>
                <a:latin typeface="Segoe UI Semilight" panose="020B0402040204020203" pitchFamily="34" charset="0"/>
                <a:cs typeface="Segoe UI Semilight" panose="020B0402040204020203" pitchFamily="34" charset="0"/>
              </a:rPr>
              <a:t> </a:t>
            </a:r>
            <a:endParaRPr lang="fr-FR" sz="1000" dirty="0">
              <a:solidFill>
                <a:schemeClr val="bg1">
                  <a:lumMod val="50000"/>
                </a:schemeClr>
              </a:solidFill>
              <a:latin typeface="Segoe UI Semilight" panose="020B0402040204020203" pitchFamily="34" charset="0"/>
              <a:ea typeface="Calibri" panose="020F0502020204030204" pitchFamily="34" charset="0"/>
              <a:cs typeface="Segoe UI Semilight" panose="020B0402040204020203" pitchFamily="34" charset="0"/>
            </a:endParaRPr>
          </a:p>
        </p:txBody>
      </p:sp>
      <p:pic>
        <p:nvPicPr>
          <p:cNvPr id="11" name="Image 10">
            <a:extLst>
              <a:ext uri="{FF2B5EF4-FFF2-40B4-BE49-F238E27FC236}">
                <a16:creationId xmlns:a16="http://schemas.microsoft.com/office/drawing/2014/main" id="{635E5119-910D-4E50-AACE-95A6CCF0F63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71074" y="7178069"/>
            <a:ext cx="1781045" cy="1051531"/>
          </a:xfrm>
          <a:prstGeom prst="rect">
            <a:avLst/>
          </a:prstGeom>
          <a:noFill/>
          <a:ln>
            <a:noFill/>
          </a:ln>
        </p:spPr>
      </p:pic>
      <p:sp>
        <p:nvSpPr>
          <p:cNvPr id="12" name="Rectangle 11">
            <a:extLst>
              <a:ext uri="{FF2B5EF4-FFF2-40B4-BE49-F238E27FC236}">
                <a16:creationId xmlns:a16="http://schemas.microsoft.com/office/drawing/2014/main" id="{72DC0B8E-F2D5-4D1C-8A1F-08AED1D363EC}"/>
              </a:ext>
            </a:extLst>
          </p:cNvPr>
          <p:cNvSpPr/>
          <p:nvPr/>
        </p:nvSpPr>
        <p:spPr>
          <a:xfrm>
            <a:off x="238125" y="3370345"/>
            <a:ext cx="5629275" cy="2102627"/>
          </a:xfrm>
          <a:prstGeom prst="rect">
            <a:avLst/>
          </a:prstGeom>
          <a:ln>
            <a:noFill/>
            <a:prstDash val="dash"/>
          </a:ln>
        </p:spPr>
        <p:txBody>
          <a:bodyPr wrap="square">
            <a:spAutoFit/>
          </a:bodyPr>
          <a:lstStyle/>
          <a:p>
            <a:pPr algn="just">
              <a:lnSpc>
                <a:spcPct val="107000"/>
              </a:lnSpc>
              <a:spcAft>
                <a:spcPts val="800"/>
              </a:spcAft>
            </a:pPr>
            <a:endParaRPr lang="fr-FR" sz="800" dirty="0">
              <a:solidFill>
                <a:schemeClr val="bg1">
                  <a:lumMod val="50000"/>
                </a:schemeClr>
              </a:solidFill>
              <a:latin typeface="Segoe UI Semilight" panose="020B0402040204020203" pitchFamily="34" charset="0"/>
              <a:cs typeface="Segoe UI Semilight" panose="020B0402040204020203" pitchFamily="34" charset="0"/>
            </a:endParaRP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Parce que nous avons de l’ambition pour cette ville incroyable et singulière, qui a souvent montré la voie et est aujourd’hui confrontée aux grands défis urbains de notre temps. Nous voulons une ville qui innove car nous avons besoin de solutions, nous voulons une ville capitale dans une métropole européenne, nous voulons une ville qui parie sur l’intelligence collective, nous voulons une ville qui mobilise sur les droits humains fondamentaux au travail et à la tranquillité. Ces enjeux appellent des formes inédites de coopération entre les communes.</a:t>
            </a: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Alors que nous changeons de monde, Roubaix doit affronter la réalité en face et organiser la transition ; assez de nostalgie et de mots vides sur le vivre ensemble ! il nous fait tracer une voie et une vision : un vrai projet de développement économique centré sur l’emploi local, la restauration des conditions de la cohésion en termes de sécurité, d’autorité et de civilité, le refus du séparatisme social et culturel, une place retrouvée dans la grande métropole. </a:t>
            </a:r>
          </a:p>
          <a:p>
            <a:pPr algn="just">
              <a:lnSpc>
                <a:spcPct val="107000"/>
              </a:lnSpc>
              <a:spcAft>
                <a:spcPts val="800"/>
              </a:spcAft>
            </a:pPr>
            <a:r>
              <a:rPr lang="fr-FR" sz="800" dirty="0">
                <a:solidFill>
                  <a:schemeClr val="bg1">
                    <a:lumMod val="50000"/>
                  </a:schemeClr>
                </a:solidFill>
                <a:latin typeface="Segoe UI Semilight" panose="020B0402040204020203" pitchFamily="34" charset="0"/>
                <a:cs typeface="Segoe UI Semilight" panose="020B0402040204020203" pitchFamily="34" charset="0"/>
              </a:rPr>
              <a:t>Notre regroupement est celui de citoyens qui s’engagent en leur nom. Certains sont membres de partis ou de mouvements politiques, d’autres non. Mais leur humanité permet de dépasser le dialogue de sourds qui caractérise la vie politique roubaisienne. </a:t>
            </a:r>
          </a:p>
        </p:txBody>
      </p:sp>
      <p:cxnSp>
        <p:nvCxnSpPr>
          <p:cNvPr id="3" name="Connecteur : en angle 2">
            <a:extLst>
              <a:ext uri="{FF2B5EF4-FFF2-40B4-BE49-F238E27FC236}">
                <a16:creationId xmlns:a16="http://schemas.microsoft.com/office/drawing/2014/main" id="{87804BD5-F7A2-466A-B55B-D5D75DC7F3FB}"/>
              </a:ext>
            </a:extLst>
          </p:cNvPr>
          <p:cNvCxnSpPr>
            <a:cxnSpLocks/>
          </p:cNvCxnSpPr>
          <p:nvPr/>
        </p:nvCxnSpPr>
        <p:spPr>
          <a:xfrm rot="16200000" flipH="1">
            <a:off x="-513596" y="3115426"/>
            <a:ext cx="789069" cy="581026"/>
          </a:xfrm>
          <a:prstGeom prst="bentConnector3">
            <a:avLst>
              <a:gd name="adj1" fmla="val -29670"/>
            </a:avLst>
          </a:prstGeom>
          <a:ln>
            <a:solidFill>
              <a:srgbClr val="C00000"/>
            </a:solidFill>
            <a:prstDash val="lgDash"/>
          </a:ln>
          <a:effectLst>
            <a:outerShdw blurRad="50800" dist="12700" dir="2700000" algn="tl" rotWithShape="0">
              <a:prstClr val="black">
                <a:alpha val="50000"/>
              </a:prstClr>
            </a:outerShdw>
          </a:effectLst>
        </p:spPr>
        <p:style>
          <a:lnRef idx="3">
            <a:schemeClr val="accent2"/>
          </a:lnRef>
          <a:fillRef idx="0">
            <a:schemeClr val="accent2"/>
          </a:fillRef>
          <a:effectRef idx="2">
            <a:schemeClr val="accent2"/>
          </a:effectRef>
          <a:fontRef idx="minor">
            <a:schemeClr val="tx1"/>
          </a:fontRef>
        </p:style>
      </p:cxnSp>
      <p:sp>
        <p:nvSpPr>
          <p:cNvPr id="24" name="Ellipse 23">
            <a:extLst>
              <a:ext uri="{FF2B5EF4-FFF2-40B4-BE49-F238E27FC236}">
                <a16:creationId xmlns:a16="http://schemas.microsoft.com/office/drawing/2014/main" id="{DDB5F500-5F83-4D4F-A8F4-24F05771BDBE}"/>
              </a:ext>
            </a:extLst>
          </p:cNvPr>
          <p:cNvSpPr>
            <a:spLocks noChangeAspect="1"/>
          </p:cNvSpPr>
          <p:nvPr/>
        </p:nvSpPr>
        <p:spPr>
          <a:xfrm>
            <a:off x="55822" y="3714749"/>
            <a:ext cx="216000" cy="220595"/>
          </a:xfrm>
          <a:prstGeom prst="ellipse">
            <a:avLst/>
          </a:prstGeom>
          <a:solidFill>
            <a:srgbClr val="C00000"/>
          </a:solidFill>
          <a:ln>
            <a:noFill/>
          </a:ln>
          <a:scene3d>
            <a:camera prst="orthographicFront"/>
            <a:lightRig rig="threePt" dir="t">
              <a:rot lat="0" lon="0" rev="14400000"/>
            </a:lightRig>
          </a:scene3d>
          <a:sp3d>
            <a:bevelT w="222250"/>
            <a:bevelB w="0" h="0"/>
            <a:contourClr>
              <a:srgbClr val="C00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a:extLst>
              <a:ext uri="{FF2B5EF4-FFF2-40B4-BE49-F238E27FC236}">
                <a16:creationId xmlns:a16="http://schemas.microsoft.com/office/drawing/2014/main" id="{BF6C79DA-C09D-40CD-8536-B85CBFEF5647}"/>
              </a:ext>
            </a:extLst>
          </p:cNvPr>
          <p:cNvSpPr>
            <a:spLocks noChangeAspect="1"/>
          </p:cNvSpPr>
          <p:nvPr/>
        </p:nvSpPr>
        <p:spPr>
          <a:xfrm>
            <a:off x="5575917" y="5545376"/>
            <a:ext cx="216000" cy="220595"/>
          </a:xfrm>
          <a:prstGeom prst="ellipse">
            <a:avLst/>
          </a:prstGeom>
          <a:solidFill>
            <a:srgbClr val="C00000"/>
          </a:solidFill>
          <a:ln>
            <a:noFill/>
          </a:ln>
          <a:scene3d>
            <a:camera prst="orthographicFront"/>
            <a:lightRig rig="threePt" dir="t">
              <a:rot lat="0" lon="0" rev="14400000"/>
            </a:lightRig>
          </a:scene3d>
          <a:sp3d>
            <a:bevelT w="222250"/>
            <a:bevelB w="0" h="0"/>
            <a:contourClr>
              <a:srgbClr val="C00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7" name="Connecteur droit 26">
            <a:extLst>
              <a:ext uri="{FF2B5EF4-FFF2-40B4-BE49-F238E27FC236}">
                <a16:creationId xmlns:a16="http://schemas.microsoft.com/office/drawing/2014/main" id="{854550FE-7FDC-4DFA-8F69-CB21420D8495}"/>
              </a:ext>
            </a:extLst>
          </p:cNvPr>
          <p:cNvCxnSpPr/>
          <p:nvPr/>
        </p:nvCxnSpPr>
        <p:spPr>
          <a:xfrm>
            <a:off x="3429000" y="5665857"/>
            <a:ext cx="2190750" cy="0"/>
          </a:xfrm>
          <a:prstGeom prst="line">
            <a:avLst/>
          </a:prstGeom>
          <a:ln w="19050">
            <a:solidFill>
              <a:srgbClr val="C00000"/>
            </a:solidFill>
            <a:prstDash val="lgDash"/>
          </a:ln>
          <a:effectLst>
            <a:outerShdw blurRad="50800" dist="12700" dir="2700000" algn="tl" rotWithShape="0">
              <a:prstClr val="black">
                <a:alpha val="5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0939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C50581-0EC1-4E7C-8658-83173D2460EB}"/>
              </a:ext>
            </a:extLst>
          </p:cNvPr>
          <p:cNvSpPr/>
          <p:nvPr/>
        </p:nvSpPr>
        <p:spPr>
          <a:xfrm>
            <a:off x="186123" y="-16041"/>
            <a:ext cx="484813" cy="9978188"/>
          </a:xfrm>
          <a:prstGeom prst="rect">
            <a:avLst/>
          </a:prstGeom>
        </p:spPr>
        <p:txBody>
          <a:bodyPr vert="wordArtVert" wrap="square">
            <a:spAutoFit/>
          </a:bodyPr>
          <a:lstStyle/>
          <a:p>
            <a:pPr algn="ctr"/>
            <a:r>
              <a:rPr lang="fr-FR" sz="1662" b="1" dirty="0">
                <a:solidFill>
                  <a:schemeClr val="bg1">
                    <a:lumMod val="65000"/>
                  </a:schemeClr>
                </a:solidFill>
                <a:latin typeface="Courier New" panose="02070309020205020404" pitchFamily="49" charset="0"/>
                <a:cs typeface="Times New Roman" panose="02020603050405020304" pitchFamily="18" charset="0"/>
              </a:rPr>
              <a:t>La</a:t>
            </a:r>
            <a:r>
              <a:rPr lang="fr-FR" sz="1662" b="1" dirty="0">
                <a:solidFill>
                  <a:schemeClr val="bg1">
                    <a:lumMod val="65000"/>
                  </a:schemeClr>
                </a:solidFill>
                <a:latin typeface="Courier New" panose="02070309020205020404" pitchFamily="49" charset="0"/>
                <a:ea typeface="Times New Roman" panose="02020603050405020304" pitchFamily="18" charset="0"/>
                <a:cs typeface="Times New Roman" panose="02020603050405020304" pitchFamily="18" charset="0"/>
              </a:rPr>
              <a:t>boratoire d’innovation citoyenne</a:t>
            </a:r>
            <a:endParaRPr lang="fr-FR" sz="1662" dirty="0">
              <a:solidFill>
                <a:schemeClr val="bg1">
                  <a:lumMod val="65000"/>
                </a:schemeClr>
              </a:solidFill>
              <a:latin typeface="New York"/>
              <a:ea typeface="Times New Roman" panose="02020603050405020304" pitchFamily="18" charset="0"/>
              <a:cs typeface="Times New Roman" panose="02020603050405020304" pitchFamily="18" charset="0"/>
            </a:endParaRPr>
          </a:p>
        </p:txBody>
      </p:sp>
      <p:pic>
        <p:nvPicPr>
          <p:cNvPr id="6" name="Image 5" descr="Une image contenant intérieur&#10;&#10;Description générée avec un niveau de confiance élevé">
            <a:extLst>
              <a:ext uri="{FF2B5EF4-FFF2-40B4-BE49-F238E27FC236}">
                <a16:creationId xmlns:a16="http://schemas.microsoft.com/office/drawing/2014/main" id="{70C99499-D9EC-4EBF-8EC9-C97E6FAD63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390" y="153036"/>
            <a:ext cx="2458675" cy="2232000"/>
          </a:xfrm>
          <a:prstGeom prst="rect">
            <a:avLst/>
          </a:prstGeom>
        </p:spPr>
      </p:pic>
      <p:sp>
        <p:nvSpPr>
          <p:cNvPr id="7" name="Zone de texte 1">
            <a:extLst>
              <a:ext uri="{FF2B5EF4-FFF2-40B4-BE49-F238E27FC236}">
                <a16:creationId xmlns:a16="http://schemas.microsoft.com/office/drawing/2014/main" id="{273F8B58-ADB6-4C2F-BDB7-F45467B25715}"/>
              </a:ext>
            </a:extLst>
          </p:cNvPr>
          <p:cNvSpPr txBox="1">
            <a:spLocks noChangeArrowheads="1"/>
          </p:cNvSpPr>
          <p:nvPr/>
        </p:nvSpPr>
        <p:spPr bwMode="auto">
          <a:xfrm rot="16200000">
            <a:off x="1674697" y="1046046"/>
            <a:ext cx="701738" cy="25973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fr-FR" sz="3600" b="1" dirty="0">
                <a:solidFill>
                  <a:srgbClr val="C0C0C0"/>
                </a:solidFill>
                <a:effectLst/>
                <a:latin typeface="Courier New" panose="02070309020205020404" pitchFamily="49" charset="0"/>
                <a:ea typeface="Times New Roman" panose="02020603050405020304" pitchFamily="18" charset="0"/>
                <a:cs typeface="Times New Roman" panose="02020603050405020304" pitchFamily="18" charset="0"/>
              </a:rPr>
              <a:t>polymère</a:t>
            </a:r>
            <a:endParaRPr lang="fr-FR" sz="3600" dirty="0">
              <a:effectLst/>
              <a:latin typeface="New York"/>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2DF7B8B4-0E71-4D12-8A80-F49BFE52B01D}"/>
              </a:ext>
            </a:extLst>
          </p:cNvPr>
          <p:cNvSpPr/>
          <p:nvPr/>
        </p:nvSpPr>
        <p:spPr>
          <a:xfrm>
            <a:off x="882355" y="3579163"/>
            <a:ext cx="5613695" cy="4262705"/>
          </a:xfrm>
          <a:prstGeom prst="rect">
            <a:avLst/>
          </a:prstGeom>
          <a:ln>
            <a:solidFill>
              <a:schemeClr val="bg1">
                <a:lumMod val="50000"/>
              </a:schemeClr>
            </a:solidFill>
            <a:prstDash val="dash"/>
          </a:ln>
        </p:spPr>
        <p:txBody>
          <a:bodyPr wrap="square">
            <a:spAutoFit/>
          </a:bodyPr>
          <a:lstStyle/>
          <a:p>
            <a:r>
              <a:rPr lang="fr-FR" sz="1400" b="1" dirty="0">
                <a:solidFill>
                  <a:schemeClr val="bg1">
                    <a:lumMod val="65000"/>
                  </a:schemeClr>
                </a:solidFill>
                <a:latin typeface="Courier New" panose="02070309020205020404" pitchFamily="49" charset="0"/>
                <a:cs typeface="Courier New" panose="02070309020205020404" pitchFamily="49" charset="0"/>
              </a:rPr>
              <a:t>Bulletin d'adhésion </a:t>
            </a:r>
          </a:p>
          <a:p>
            <a:r>
              <a:rPr lang="fr-FR" sz="1000" b="1" dirty="0">
                <a:solidFill>
                  <a:schemeClr val="bg1">
                    <a:lumMod val="50000"/>
                  </a:schemeClr>
                </a:solidFill>
                <a:latin typeface="Segoe UI Semilight" panose="020B0402040204020203" pitchFamily="34" charset="0"/>
                <a:cs typeface="Segoe UI Semilight" panose="020B0402040204020203" pitchFamily="34" charset="0"/>
              </a:rPr>
              <a:t> </a:t>
            </a:r>
            <a:endParaRPr lang="fr-FR" sz="1000" dirty="0">
              <a:solidFill>
                <a:schemeClr val="bg1">
                  <a:lumMod val="50000"/>
                </a:schemeClr>
              </a:solidFill>
              <a:latin typeface="Segoe UI Semilight" panose="020B0402040204020203" pitchFamily="34" charset="0"/>
              <a:cs typeface="Segoe UI Semilight" panose="020B0402040204020203" pitchFamily="34" charset="0"/>
            </a:endParaRPr>
          </a:p>
          <a:p>
            <a:r>
              <a:rPr lang="fr-FR" sz="900" dirty="0">
                <a:solidFill>
                  <a:schemeClr val="bg1">
                    <a:lumMod val="50000"/>
                  </a:schemeClr>
                </a:solidFill>
                <a:latin typeface="Segoe UI Semilight" panose="020B0402040204020203" pitchFamily="34" charset="0"/>
                <a:cs typeface="Segoe UI Semilight" panose="020B0402040204020203" pitchFamily="34" charset="0"/>
              </a:rPr>
              <a:t>NOM :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Prénom :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Date de naissance: </a:t>
            </a:r>
            <a:r>
              <a:rPr lang="fr-FR" sz="900" b="1" dirty="0">
                <a:solidFill>
                  <a:schemeClr val="bg1">
                    <a:lumMod val="50000"/>
                  </a:schemeClr>
                </a:solidFill>
                <a:latin typeface="Segoe UI Semilight" panose="020B0402040204020203" pitchFamily="34" charset="0"/>
                <a:cs typeface="Segoe UI Semilight" panose="020B0402040204020203" pitchFamily="34" charset="0"/>
              </a:rPr>
              <a:t>.</a:t>
            </a:r>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Profession :</a:t>
            </a:r>
            <a:r>
              <a:rPr lang="fr-FR" sz="900" b="1" dirty="0">
                <a:solidFill>
                  <a:schemeClr val="bg1">
                    <a:lumMod val="50000"/>
                  </a:schemeClr>
                </a:solidFill>
                <a:latin typeface="Segoe UI Semilight" panose="020B0402040204020203" pitchFamily="34" charset="0"/>
                <a:cs typeface="Segoe UI Semilight" panose="020B0402040204020203" pitchFamily="34" charset="0"/>
              </a:rPr>
              <a:t>.</a:t>
            </a:r>
            <a:r>
              <a:rPr lang="fr-FR" sz="900" dirty="0">
                <a:solidFill>
                  <a:schemeClr val="bg1">
                    <a:lumMod val="50000"/>
                  </a:schemeClr>
                </a:solidFill>
                <a:latin typeface="Segoe UI Semilight" panose="020B0402040204020203" pitchFamily="34" charset="0"/>
                <a:cs typeface="Segoe UI Semilight" panose="020B0402040204020203" pitchFamily="34" charset="0"/>
              </a:rPr>
              <a:t>.............................................................................</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Adresse :	</a:t>
            </a:r>
            <a:r>
              <a:rPr lang="fr-FR" sz="900" b="1" dirty="0">
                <a:solidFill>
                  <a:schemeClr val="bg1">
                    <a:lumMod val="50000"/>
                  </a:schemeClr>
                </a:solidFill>
                <a:latin typeface="Segoe UI Semilight" panose="020B0402040204020203" pitchFamily="34" charset="0"/>
                <a:cs typeface="Segoe UI Semilight" panose="020B0402040204020203" pitchFamily="34" charset="0"/>
              </a:rPr>
              <a:t>.</a:t>
            </a:r>
            <a:r>
              <a:rPr lang="fr-FR" sz="900" dirty="0">
                <a:solidFill>
                  <a:schemeClr val="bg1">
                    <a:lumMod val="50000"/>
                  </a:schemeClr>
                </a:solidFill>
                <a:latin typeface="Segoe UI Semilight" panose="020B0402040204020203" pitchFamily="34" charset="0"/>
                <a:cs typeface="Segoe UI Semilight" panose="020B0402040204020203" pitchFamily="34" charset="0"/>
              </a:rPr>
              <a:t>....................................................................................................................................................</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	Code postal :	......................................	Commune :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Téléphone fixe:				Portable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Mail :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pPr algn="just"/>
            <a:r>
              <a:rPr lang="fr-FR" sz="900" dirty="0">
                <a:solidFill>
                  <a:schemeClr val="bg1">
                    <a:lumMod val="50000"/>
                  </a:schemeClr>
                </a:solidFill>
                <a:latin typeface="Segoe UI Semilight" panose="020B0402040204020203" pitchFamily="34" charset="0"/>
                <a:cs typeface="Segoe UI Semilight" panose="020B0402040204020203" pitchFamily="34" charset="0"/>
              </a:rPr>
              <a:t>L'adhésion à Polymère est "open source" et entend l'adhésion au manifeste. Il doit être signé "lu et approuvé". Elle exige un engagement à apporter une contribution concrète aux activités de Polymère.</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pPr lvl="0"/>
            <a:r>
              <a:rPr lang="fr-FR" sz="900" dirty="0">
                <a:solidFill>
                  <a:schemeClr val="bg1">
                    <a:lumMod val="50000"/>
                  </a:schemeClr>
                </a:solidFill>
                <a:latin typeface="Segoe UI Semilight" panose="020B0402040204020203" pitchFamily="34" charset="0"/>
                <a:cs typeface="Segoe UI Semilight" panose="020B0402040204020203" pitchFamily="34" charset="0"/>
              </a:rPr>
              <a:t>Je signe le Manifeste de Polymère</a:t>
            </a:r>
          </a:p>
          <a:p>
            <a:pPr lvl="0"/>
            <a:r>
              <a:rPr lang="fr-FR" sz="900" dirty="0">
                <a:solidFill>
                  <a:schemeClr val="bg1">
                    <a:lumMod val="50000"/>
                  </a:schemeClr>
                </a:solidFill>
                <a:latin typeface="Segoe UI Semilight" panose="020B0402040204020203" pitchFamily="34" charset="0"/>
                <a:cs typeface="Segoe UI Semilight" panose="020B0402040204020203" pitchFamily="34" charset="0"/>
              </a:rPr>
              <a:t>La cotisation annuelle est libre avec un minimum de 10 €. Je propose :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Fait à 				le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Signature </a:t>
            </a:r>
          </a:p>
          <a:p>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endParaRPr lang="fr-FR" sz="900" dirty="0">
              <a:solidFill>
                <a:schemeClr val="bg1">
                  <a:lumMod val="50000"/>
                </a:schemeClr>
              </a:solidFill>
              <a:latin typeface="Segoe UI Semilight" panose="020B0402040204020203" pitchFamily="34" charset="0"/>
              <a:cs typeface="Segoe UI Semilight" panose="020B0402040204020203" pitchFamily="34" charset="0"/>
            </a:endParaRPr>
          </a:p>
          <a:p>
            <a:r>
              <a:rPr lang="fr-FR" sz="900" dirty="0">
                <a:solidFill>
                  <a:schemeClr val="bg1">
                    <a:lumMod val="50000"/>
                  </a:schemeClr>
                </a:solidFill>
                <a:latin typeface="Segoe UI Semilight" panose="020B0402040204020203" pitchFamily="34" charset="0"/>
                <a:cs typeface="Segoe UI Semilight" panose="020B0402040204020203" pitchFamily="34" charset="0"/>
              </a:rPr>
              <a:t>Encore plus facile : vous allez sur Hello Asso et vous adhérez en ligne</a:t>
            </a:r>
          </a:p>
          <a:p>
            <a:pPr>
              <a:spcAft>
                <a:spcPts val="0"/>
              </a:spcAft>
            </a:pPr>
            <a:r>
              <a:rPr lang="fr-FR" sz="9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rPr>
              <a:t>https://www.helloasso.com/associations/polymere-laboratoire-d-idees/adhesions/adhesion-polymere-laboratoire-d-idees</a:t>
            </a:r>
            <a:endParaRPr lang="fr-FR" sz="900" dirty="0">
              <a:latin typeface="Calibri" panose="020F0502020204030204" pitchFamily="34" charset="0"/>
              <a:ea typeface="Calibri" panose="020F0502020204030204" pitchFamily="34" charset="0"/>
              <a:cs typeface="Calibri" panose="020F0502020204030204" pitchFamily="34" charset="0"/>
            </a:endParaRPr>
          </a:p>
          <a:p>
            <a:endParaRPr lang="fr-FR" sz="900" dirty="0">
              <a:solidFill>
                <a:schemeClr val="bg1">
                  <a:lumMod val="50000"/>
                </a:schemeClr>
              </a:solidFill>
              <a:latin typeface="Segoe UI Semilight" panose="020B0402040204020203" pitchFamily="34" charset="0"/>
              <a:cs typeface="Segoe UI Semilight" panose="020B0402040204020203" pitchFamily="34" charset="0"/>
            </a:endParaRPr>
          </a:p>
        </p:txBody>
      </p:sp>
      <p:pic>
        <p:nvPicPr>
          <p:cNvPr id="10" name="Image 9">
            <a:extLst>
              <a:ext uri="{FF2B5EF4-FFF2-40B4-BE49-F238E27FC236}">
                <a16:creationId xmlns:a16="http://schemas.microsoft.com/office/drawing/2014/main" id="{0324C1DE-136E-4666-8D9C-4C36020EC3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22488" y="9111163"/>
            <a:ext cx="617953" cy="620800"/>
          </a:xfrm>
          <a:prstGeom prst="rect">
            <a:avLst/>
          </a:prstGeom>
        </p:spPr>
      </p:pic>
      <p:sp>
        <p:nvSpPr>
          <p:cNvPr id="9" name="Rectangle 8">
            <a:extLst>
              <a:ext uri="{FF2B5EF4-FFF2-40B4-BE49-F238E27FC236}">
                <a16:creationId xmlns:a16="http://schemas.microsoft.com/office/drawing/2014/main" id="{FC608738-C42F-4AD5-BF90-4960410623BA}"/>
              </a:ext>
            </a:extLst>
          </p:cNvPr>
          <p:cNvSpPr/>
          <p:nvPr/>
        </p:nvSpPr>
        <p:spPr>
          <a:xfrm>
            <a:off x="896257" y="7847667"/>
            <a:ext cx="5613695" cy="1092607"/>
          </a:xfrm>
          <a:prstGeom prst="rect">
            <a:avLst/>
          </a:prstGeom>
          <a:ln>
            <a:solidFill>
              <a:schemeClr val="bg1">
                <a:lumMod val="50000"/>
              </a:schemeClr>
            </a:solidFill>
            <a:prstDash val="dash"/>
          </a:ln>
        </p:spPr>
        <p:txBody>
          <a:bodyPr wrap="square">
            <a:spAutoFit/>
          </a:bodyPr>
          <a:lstStyle/>
          <a:p>
            <a:r>
              <a:rPr lang="fr-FR" sz="1400" b="1" dirty="0">
                <a:solidFill>
                  <a:schemeClr val="bg1">
                    <a:lumMod val="65000"/>
                  </a:schemeClr>
                </a:solidFill>
                <a:latin typeface="Courier New" panose="02070309020205020404" pitchFamily="49" charset="0"/>
                <a:cs typeface="Courier New" panose="02070309020205020404" pitchFamily="49" charset="0"/>
              </a:rPr>
              <a:t>Vous êtes une entreprise et vous pensez que…</a:t>
            </a:r>
          </a:p>
          <a:p>
            <a:pPr lvl="1"/>
            <a:r>
              <a:rPr lang="fr-FR" sz="900" dirty="0">
                <a:solidFill>
                  <a:schemeClr val="bg1">
                    <a:lumMod val="50000"/>
                  </a:schemeClr>
                </a:solidFill>
                <a:latin typeface="Segoe UI Semilight" panose="020B0402040204020203" pitchFamily="34" charset="0"/>
                <a:cs typeface="Segoe UI Semilight" panose="020B0402040204020203" pitchFamily="34" charset="0"/>
              </a:rPr>
              <a:t>Roubaix mérite un avenir </a:t>
            </a:r>
          </a:p>
          <a:p>
            <a:pPr lvl="1"/>
            <a:r>
              <a:rPr lang="fr-FR" sz="900" dirty="0">
                <a:solidFill>
                  <a:schemeClr val="bg1">
                    <a:lumMod val="50000"/>
                  </a:schemeClr>
                </a:solidFill>
                <a:latin typeface="Segoe UI Semilight" panose="020B0402040204020203" pitchFamily="34" charset="0"/>
                <a:cs typeface="Segoe UI Semilight" panose="020B0402040204020203" pitchFamily="34" charset="0"/>
              </a:rPr>
              <a:t>Notre territoire a besoin d’innovation</a:t>
            </a:r>
          </a:p>
          <a:p>
            <a:pPr lvl="1"/>
            <a:r>
              <a:rPr lang="fr-FR" sz="900" dirty="0">
                <a:solidFill>
                  <a:schemeClr val="bg1">
                    <a:lumMod val="50000"/>
                  </a:schemeClr>
                </a:solidFill>
                <a:latin typeface="Segoe UI Semilight" panose="020B0402040204020203" pitchFamily="34" charset="0"/>
                <a:cs typeface="Segoe UI Semilight" panose="020B0402040204020203" pitchFamily="34" charset="0"/>
              </a:rPr>
              <a:t>Vous pouvez être acteur de ces innovations…</a:t>
            </a:r>
          </a:p>
          <a:p>
            <a:r>
              <a:rPr lang="fr-FR" sz="1400" b="1" dirty="0">
                <a:solidFill>
                  <a:schemeClr val="bg1">
                    <a:lumMod val="65000"/>
                  </a:schemeClr>
                </a:solidFill>
                <a:latin typeface="Courier New" panose="02070309020205020404" pitchFamily="49" charset="0"/>
                <a:cs typeface="Courier New" panose="02070309020205020404" pitchFamily="49" charset="0"/>
              </a:rPr>
              <a:t>	Alors soutenez Polymère… contactez-nous !</a:t>
            </a:r>
          </a:p>
          <a:p>
            <a:r>
              <a:rPr lang="fr-FR" sz="1000" b="1" dirty="0">
                <a:solidFill>
                  <a:schemeClr val="bg1">
                    <a:lumMod val="50000"/>
                  </a:schemeClr>
                </a:solidFill>
                <a:latin typeface="Segoe UI Semilight" panose="020B0402040204020203" pitchFamily="34" charset="0"/>
                <a:cs typeface="Segoe UI Semilight" panose="020B0402040204020203" pitchFamily="34" charset="0"/>
              </a:rPr>
              <a:t> </a:t>
            </a:r>
            <a:endParaRPr lang="fr-FR" sz="800" dirty="0">
              <a:latin typeface="Segoe UI Semilight" panose="020B0402040204020203" pitchFamily="34" charset="0"/>
              <a:cs typeface="Segoe UI Semilight" panose="020B0402040204020203" pitchFamily="34" charset="0"/>
            </a:endParaRPr>
          </a:p>
        </p:txBody>
      </p:sp>
      <p:sp>
        <p:nvSpPr>
          <p:cNvPr id="11" name="Rectangle 10">
            <a:extLst>
              <a:ext uri="{FF2B5EF4-FFF2-40B4-BE49-F238E27FC236}">
                <a16:creationId xmlns:a16="http://schemas.microsoft.com/office/drawing/2014/main" id="{698C7B06-D8D2-4AD0-8E17-900D47276A3C}"/>
              </a:ext>
            </a:extLst>
          </p:cNvPr>
          <p:cNvSpPr/>
          <p:nvPr/>
        </p:nvSpPr>
        <p:spPr>
          <a:xfrm>
            <a:off x="4149509" y="278496"/>
            <a:ext cx="2291413" cy="1169551"/>
          </a:xfrm>
          <a:prstGeom prst="rect">
            <a:avLst/>
          </a:prstGeom>
          <a:ln>
            <a:solidFill>
              <a:schemeClr val="bg1">
                <a:lumMod val="50000"/>
              </a:schemeClr>
            </a:solidFill>
            <a:prstDash val="dash"/>
          </a:ln>
        </p:spPr>
        <p:txBody>
          <a:bodyPr wrap="square">
            <a:spAutoFit/>
          </a:bodyPr>
          <a:lstStyle/>
          <a:p>
            <a:pPr algn="ctr"/>
            <a:r>
              <a:rPr lang="fr-FR" sz="1400" b="1" dirty="0">
                <a:solidFill>
                  <a:schemeClr val="bg1">
                    <a:lumMod val="65000"/>
                  </a:schemeClr>
                </a:solidFill>
                <a:latin typeface="Courier New" panose="02070309020205020404" pitchFamily="49" charset="0"/>
                <a:cs typeface="Courier New" panose="02070309020205020404" pitchFamily="49" charset="0"/>
              </a:rPr>
              <a:t>Contact</a:t>
            </a:r>
          </a:p>
          <a:p>
            <a:pPr algn="r"/>
            <a:endParaRPr lang="fr-FR" sz="900" dirty="0">
              <a:solidFill>
                <a:schemeClr val="bg1">
                  <a:lumMod val="50000"/>
                </a:schemeClr>
              </a:solidFill>
              <a:latin typeface="Segoe UI Semilight" panose="020B0402040204020203" pitchFamily="34" charset="0"/>
              <a:cs typeface="Segoe UI Semilight" panose="020B0402040204020203" pitchFamily="34" charset="0"/>
            </a:endParaRPr>
          </a:p>
          <a:p>
            <a:pPr>
              <a:spcAft>
                <a:spcPts val="0"/>
              </a:spcAft>
            </a:pPr>
            <a:r>
              <a:rPr lang="fr-FR" sz="900" dirty="0">
                <a:solidFill>
                  <a:schemeClr val="bg1">
                    <a:lumMod val="50000"/>
                  </a:schemeClr>
                </a:solidFill>
                <a:latin typeface="Segoe UI Semilight" panose="020B0402040204020203" pitchFamily="34" charset="0"/>
                <a:cs typeface="Segoe UI Semilight" panose="020B0402040204020203" pitchFamily="34" charset="0"/>
              </a:rPr>
              <a:t>Tél: </a:t>
            </a:r>
            <a:r>
              <a:rPr lang="fr-FR" sz="900" dirty="0">
                <a:solidFill>
                  <a:srgbClr val="7F7F7F"/>
                </a:solidFill>
                <a:latin typeface="Segoe UI Semilight" panose="020B0402040204020203" pitchFamily="34" charset="0"/>
                <a:ea typeface="Calibri" panose="020F0502020204030204" pitchFamily="34" charset="0"/>
                <a:cs typeface="Calibri" panose="020F0502020204030204" pitchFamily="34" charset="0"/>
              </a:rPr>
              <a:t>06 78 78 24 74</a:t>
            </a:r>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a:p>
            <a:pPr>
              <a:spcAft>
                <a:spcPts val="0"/>
              </a:spcAft>
            </a:pPr>
            <a:r>
              <a:rPr lang="fr-FR" sz="900" dirty="0">
                <a:solidFill>
                  <a:schemeClr val="bg1">
                    <a:lumMod val="50000"/>
                  </a:schemeClr>
                </a:solidFill>
                <a:latin typeface="Segoe UI Semilight" panose="020B0402040204020203" pitchFamily="34" charset="0"/>
                <a:cs typeface="Segoe UI Semilight" panose="020B0402040204020203" pitchFamily="34" charset="0"/>
              </a:rPr>
              <a:t>Mail: </a:t>
            </a:r>
            <a:r>
              <a:rPr lang="fr-FR" sz="900" u="sng" dirty="0">
                <a:solidFill>
                  <a:srgbClr val="0000FF"/>
                </a:solidFill>
                <a:latin typeface="Segoe UI Semilight" panose="020B0402040204020203" pitchFamily="34" charset="0"/>
                <a:ea typeface="Calibri" panose="020F0502020204030204" pitchFamily="34" charset="0"/>
                <a:cs typeface="Calibri" panose="020F0502020204030204" pitchFamily="34" charset="0"/>
                <a:hlinkClick r:id="rId5"/>
              </a:rPr>
              <a:t>polymererbx@gmail.com</a:t>
            </a:r>
            <a:endParaRPr lang="fr-FR" sz="900" u="sng" dirty="0">
              <a:solidFill>
                <a:srgbClr val="0000FF"/>
              </a:solidFill>
              <a:latin typeface="Segoe UI Semilight" panose="020B0402040204020203" pitchFamily="34" charset="0"/>
              <a:ea typeface="Calibri" panose="020F0502020204030204" pitchFamily="34" charset="0"/>
              <a:cs typeface="Calibri" panose="020F0502020204030204" pitchFamily="34" charset="0"/>
            </a:endParaRPr>
          </a:p>
          <a:p>
            <a:pPr>
              <a:spcAft>
                <a:spcPts val="0"/>
              </a:spcAft>
            </a:pPr>
            <a:r>
              <a:rPr lang="fr-FR" sz="900" dirty="0">
                <a:solidFill>
                  <a:schemeClr val="tx1">
                    <a:lumMod val="95000"/>
                    <a:lumOff val="5000"/>
                  </a:schemeClr>
                </a:solidFill>
                <a:latin typeface="Segoe UI Semilight" panose="020B0402040204020203" pitchFamily="34" charset="0"/>
                <a:ea typeface="Calibri" panose="020F0502020204030204" pitchFamily="34" charset="0"/>
                <a:cs typeface="Calibri" panose="020F0502020204030204" pitchFamily="34" charset="0"/>
              </a:rPr>
              <a:t>Site: </a:t>
            </a:r>
            <a:r>
              <a:rPr lang="fr-FR" sz="900" dirty="0">
                <a:solidFill>
                  <a:schemeClr val="tx1">
                    <a:lumMod val="95000"/>
                    <a:lumOff val="5000"/>
                  </a:schemeClr>
                </a:solidFill>
                <a:latin typeface="Segoe UI Semilight" panose="020B0402040204020203" pitchFamily="34" charset="0"/>
                <a:ea typeface="Calibri" panose="020F0502020204030204" pitchFamily="34" charset="0"/>
                <a:cs typeface="Calibri" panose="020F0502020204030204" pitchFamily="34" charset="0"/>
                <a:hlinkClick r:id="rId6"/>
              </a:rPr>
              <a:t>http://www.polymere-roubaix.com</a:t>
            </a:r>
            <a:endParaRPr lang="fr-FR" sz="900" dirty="0">
              <a:solidFill>
                <a:schemeClr val="tx1">
                  <a:lumMod val="95000"/>
                  <a:lumOff val="5000"/>
                </a:schemeClr>
              </a:solidFill>
              <a:latin typeface="Segoe UI Semilight" panose="020B0402040204020203" pitchFamily="34" charset="0"/>
              <a:ea typeface="Calibri" panose="020F0502020204030204" pitchFamily="34" charset="0"/>
              <a:cs typeface="Calibri" panose="020F0502020204030204" pitchFamily="34" charset="0"/>
            </a:endParaRPr>
          </a:p>
          <a:p>
            <a:pPr>
              <a:spcAft>
                <a:spcPts val="0"/>
              </a:spcAft>
            </a:pPr>
            <a:endParaRPr lang="fr-FR" sz="1100" dirty="0">
              <a:solidFill>
                <a:schemeClr val="tx1">
                  <a:lumMod val="95000"/>
                  <a:lumOff val="5000"/>
                </a:schemeClr>
              </a:solidFill>
              <a:latin typeface="Calibri" panose="020F0502020204030204" pitchFamily="34" charset="0"/>
              <a:ea typeface="Calibri" panose="020F0502020204030204" pitchFamily="34" charset="0"/>
              <a:cs typeface="Calibri" panose="020F0502020204030204" pitchFamily="34" charset="0"/>
            </a:endParaRPr>
          </a:p>
          <a:p>
            <a:pPr algn="r"/>
            <a:r>
              <a:rPr lang="fr-FR" sz="900" dirty="0">
                <a:solidFill>
                  <a:schemeClr val="bg1">
                    <a:lumMod val="50000"/>
                  </a:schemeClr>
                </a:solidFill>
                <a:latin typeface="Segoe UI Semilight" panose="020B0402040204020203" pitchFamily="34" charset="0"/>
                <a:cs typeface="Segoe UI Semilight" panose="020B0402040204020203" pitchFamily="34" charset="0"/>
              </a:rPr>
              <a:t> </a:t>
            </a:r>
          </a:p>
        </p:txBody>
      </p:sp>
    </p:spTree>
    <p:extLst>
      <p:ext uri="{BB962C8B-B14F-4D97-AF65-F5344CB8AC3E}">
        <p14:creationId xmlns:p14="http://schemas.microsoft.com/office/powerpoint/2010/main" val="321293065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TotalTime>
  <Words>209</Words>
  <Application>Microsoft Office PowerPoint</Application>
  <PresentationFormat>Format A4 (210 x 297 mm)</PresentationFormat>
  <Paragraphs>89</Paragraphs>
  <Slides>4</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vt:i4>
      </vt:variant>
    </vt:vector>
  </HeadingPairs>
  <TitlesOfParts>
    <vt:vector size="12" baseType="lpstr">
      <vt:lpstr>Arial</vt:lpstr>
      <vt:lpstr>Calibri</vt:lpstr>
      <vt:lpstr>Calibri Light</vt:lpstr>
      <vt:lpstr>Courier New</vt:lpstr>
      <vt:lpstr>New York</vt:lpstr>
      <vt:lpstr>Segoe UI Semilight</vt:lpstr>
      <vt:lpstr>Times New Roman</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Christophe SIMONE</dc:creator>
  <cp:lastModifiedBy>michel DAVID</cp:lastModifiedBy>
  <cp:revision>23</cp:revision>
  <dcterms:created xsi:type="dcterms:W3CDTF">2018-03-30T09:24:12Z</dcterms:created>
  <dcterms:modified xsi:type="dcterms:W3CDTF">2018-05-02T12:00:08Z</dcterms:modified>
</cp:coreProperties>
</file>